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77" r:id="rId3"/>
    <p:sldId id="276" r:id="rId4"/>
    <p:sldId id="371" r:id="rId5"/>
    <p:sldId id="372" r:id="rId6"/>
    <p:sldId id="370" r:id="rId7"/>
    <p:sldId id="373" r:id="rId8"/>
    <p:sldId id="375" r:id="rId9"/>
    <p:sldId id="277" r:id="rId10"/>
    <p:sldId id="322" r:id="rId11"/>
    <p:sldId id="376" r:id="rId12"/>
    <p:sldId id="278" r:id="rId13"/>
    <p:sldId id="279" r:id="rId14"/>
    <p:sldId id="324" r:id="rId15"/>
    <p:sldId id="352" r:id="rId16"/>
    <p:sldId id="353" r:id="rId17"/>
    <p:sldId id="354" r:id="rId18"/>
    <p:sldId id="356" r:id="rId19"/>
    <p:sldId id="355" r:id="rId20"/>
    <p:sldId id="357" r:id="rId21"/>
    <p:sldId id="358" r:id="rId22"/>
    <p:sldId id="359" r:id="rId23"/>
    <p:sldId id="360" r:id="rId24"/>
    <p:sldId id="392" r:id="rId25"/>
    <p:sldId id="391" r:id="rId26"/>
    <p:sldId id="390" r:id="rId27"/>
    <p:sldId id="379" r:id="rId28"/>
    <p:sldId id="380" r:id="rId29"/>
    <p:sldId id="381" r:id="rId30"/>
    <p:sldId id="382" r:id="rId31"/>
    <p:sldId id="383" r:id="rId32"/>
    <p:sldId id="384" r:id="rId33"/>
    <p:sldId id="385" r:id="rId34"/>
    <p:sldId id="386" r:id="rId35"/>
    <p:sldId id="387" r:id="rId36"/>
    <p:sldId id="388" r:id="rId37"/>
    <p:sldId id="280" r:id="rId38"/>
    <p:sldId id="282" r:id="rId39"/>
    <p:sldId id="283" r:id="rId40"/>
    <p:sldId id="284" r:id="rId41"/>
    <p:sldId id="285" r:id="rId42"/>
    <p:sldId id="286" r:id="rId43"/>
    <p:sldId id="287" r:id="rId44"/>
    <p:sldId id="288" r:id="rId45"/>
    <p:sldId id="289" r:id="rId46"/>
    <p:sldId id="290" r:id="rId47"/>
    <p:sldId id="291" r:id="rId48"/>
    <p:sldId id="305" r:id="rId49"/>
    <p:sldId id="304"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40" r:id="rId77"/>
    <p:sldId id="341" r:id="rId78"/>
    <p:sldId id="342" r:id="rId79"/>
    <p:sldId id="343" r:id="rId80"/>
    <p:sldId id="344" r:id="rId81"/>
    <p:sldId id="345" r:id="rId82"/>
    <p:sldId id="346" r:id="rId83"/>
    <p:sldId id="347" r:id="rId84"/>
    <p:sldId id="348" r:id="rId85"/>
    <p:sldId id="349" r:id="rId86"/>
    <p:sldId id="350" r:id="rId87"/>
    <p:sldId id="351" r:id="rId88"/>
    <p:sldId id="307" r:id="rId89"/>
    <p:sldId id="308" r:id="rId90"/>
    <p:sldId id="309" r:id="rId91"/>
    <p:sldId id="310" r:id="rId92"/>
    <p:sldId id="311" r:id="rId93"/>
    <p:sldId id="312" r:id="rId94"/>
    <p:sldId id="313" r:id="rId95"/>
    <p:sldId id="314" r:id="rId96"/>
    <p:sldId id="315" r:id="rId97"/>
    <p:sldId id="316" r:id="rId98"/>
    <p:sldId id="317" r:id="rId99"/>
    <p:sldId id="318" r:id="rId100"/>
    <p:sldId id="281" r:id="rId101"/>
    <p:sldId id="361" r:id="rId102"/>
    <p:sldId id="369" r:id="rId103"/>
    <p:sldId id="365" r:id="rId104"/>
  </p:sldIdLst>
  <p:sldSz cx="18288000" cy="10287000"/>
  <p:notesSz cx="6858000" cy="9144000"/>
  <p:embeddedFontLst>
    <p:embeddedFont>
      <p:font typeface="Amatic SC Bold" panose="020B0604020202020204" charset="-79"/>
      <p:regular r:id="rId105"/>
      <p:bold r:id="rId106"/>
    </p:embeddedFont>
    <p:embeddedFont>
      <p:font typeface="Calibri" panose="020F0502020204030204" pitchFamily="34" charset="0"/>
      <p:regular r:id="rId107"/>
      <p:bold r:id="rId108"/>
      <p:italic r:id="rId109"/>
      <p:boldItalic r:id="rId110"/>
    </p:embeddedFont>
    <p:embeddedFont>
      <p:font typeface="Haettenschweiler" panose="020B0706040902060204" pitchFamily="34" charset="0"/>
      <p:regular r:id="rId111"/>
    </p:embeddedFont>
    <p:embeddedFont>
      <p:font typeface="Quicksand" panose="020B0604020202020204" charset="0"/>
      <p:regular r:id="rId112"/>
    </p:embeddedFont>
    <p:embeddedFont>
      <p:font typeface="Roboto" panose="02000000000000000000" pitchFamily="2" charset="0"/>
      <p:regular r:id="rId113"/>
      <p:bold r:id="rId114"/>
      <p:italic r:id="rId115"/>
      <p:boldItalic r:id="rId1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4EE05-49EA-4CB7-98B2-F7270FB6EBF0}">
          <p14:sldIdLst>
            <p14:sldId id="256"/>
            <p14:sldId id="377"/>
          </p14:sldIdLst>
        </p14:section>
        <p14:section name="INTROUDCTION" id="{128600AA-789D-4902-9BD9-56FAE5FD155D}">
          <p14:sldIdLst>
            <p14:sldId id="276"/>
            <p14:sldId id="371"/>
            <p14:sldId id="372"/>
            <p14:sldId id="370"/>
            <p14:sldId id="373"/>
            <p14:sldId id="375"/>
          </p14:sldIdLst>
        </p14:section>
        <p14:section name="DATASET" id="{AACD3266-F86D-425E-9BEF-E061CCE66AE0}">
          <p14:sldIdLst>
            <p14:sldId id="277"/>
            <p14:sldId id="322"/>
            <p14:sldId id="376"/>
          </p14:sldIdLst>
        </p14:section>
        <p14:section name="DASHBOARD" id="{D95C1CCC-050A-419A-8A0A-204B54D29F92}">
          <p14:sldIdLst>
            <p14:sldId id="278"/>
          </p14:sldIdLst>
        </p14:section>
        <p14:section name="EDA" id="{63F5D953-F171-46B5-9688-F6D088760346}">
          <p14:sldIdLst>
            <p14:sldId id="279"/>
            <p14:sldId id="324"/>
            <p14:sldId id="352"/>
            <p14:sldId id="353"/>
            <p14:sldId id="354"/>
            <p14:sldId id="356"/>
            <p14:sldId id="355"/>
            <p14:sldId id="357"/>
            <p14:sldId id="358"/>
            <p14:sldId id="359"/>
            <p14:sldId id="360"/>
            <p14:sldId id="392"/>
          </p14:sldIdLst>
        </p14:section>
        <p14:section name="PRE-PROCESSING" id="{781F50E4-E531-4BD7-9028-D6798567145E}">
          <p14:sldIdLst>
            <p14:sldId id="391"/>
            <p14:sldId id="390"/>
            <p14:sldId id="379"/>
            <p14:sldId id="380"/>
            <p14:sldId id="381"/>
            <p14:sldId id="382"/>
            <p14:sldId id="383"/>
            <p14:sldId id="384"/>
            <p14:sldId id="385"/>
            <p14:sldId id="386"/>
            <p14:sldId id="387"/>
            <p14:sldId id="388"/>
          </p14:sldIdLst>
        </p14:section>
        <p14:section name="PIG" id="{7FAE4F59-D70D-4A47-8333-AF282223D53C}">
          <p14:sldIdLst>
            <p14:sldId id="280"/>
            <p14:sldId id="282"/>
            <p14:sldId id="283"/>
            <p14:sldId id="284"/>
            <p14:sldId id="285"/>
            <p14:sldId id="286"/>
            <p14:sldId id="287"/>
            <p14:sldId id="288"/>
            <p14:sldId id="289"/>
            <p14:sldId id="290"/>
            <p14:sldId id="291"/>
            <p14:sldId id="305"/>
            <p14:sldId id="304"/>
            <p14:sldId id="292"/>
            <p14:sldId id="293"/>
            <p14:sldId id="294"/>
            <p14:sldId id="295"/>
            <p14:sldId id="296"/>
            <p14:sldId id="297"/>
            <p14:sldId id="298"/>
            <p14:sldId id="299"/>
            <p14:sldId id="300"/>
            <p14:sldId id="301"/>
            <p14:sldId id="302"/>
            <p14:sldId id="303"/>
            <p14:sldId id="325"/>
            <p14:sldId id="326"/>
            <p14:sldId id="327"/>
            <p14:sldId id="328"/>
            <p14:sldId id="329"/>
            <p14:sldId id="330"/>
            <p14:sldId id="331"/>
            <p14:sldId id="332"/>
            <p14:sldId id="333"/>
            <p14:sldId id="334"/>
            <p14:sldId id="335"/>
            <p14:sldId id="336"/>
            <p14:sldId id="337"/>
            <p14:sldId id="338"/>
            <p14:sldId id="340"/>
            <p14:sldId id="341"/>
            <p14:sldId id="342"/>
            <p14:sldId id="343"/>
            <p14:sldId id="344"/>
            <p14:sldId id="345"/>
            <p14:sldId id="346"/>
            <p14:sldId id="347"/>
            <p14:sldId id="348"/>
            <p14:sldId id="349"/>
            <p14:sldId id="350"/>
            <p14:sldId id="351"/>
            <p14:sldId id="307"/>
            <p14:sldId id="308"/>
            <p14:sldId id="309"/>
            <p14:sldId id="310"/>
            <p14:sldId id="311"/>
            <p14:sldId id="312"/>
            <p14:sldId id="313"/>
            <p14:sldId id="314"/>
            <p14:sldId id="315"/>
            <p14:sldId id="316"/>
            <p14:sldId id="317"/>
            <p14:sldId id="318"/>
          </p14:sldIdLst>
        </p14:section>
        <p14:section name="MODEL" id="{52A2DCDF-A636-4AC5-8426-B6456560BAA0}">
          <p14:sldIdLst>
            <p14:sldId id="281"/>
            <p14:sldId id="361"/>
            <p14:sldId id="369"/>
            <p14:sldId id="36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4467"/>
    <a:srgbClr val="6B81A6"/>
    <a:srgbClr val="8193A8"/>
    <a:srgbClr val="D9E3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86111-6D1D-4191-AF32-17C7E4048AAA}" v="129" dt="2022-12-27T19:32:03.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29" autoAdjust="0"/>
    <p:restoredTop sz="94622" autoAdjust="0"/>
  </p:normalViewPr>
  <p:slideViewPr>
    <p:cSldViewPr>
      <p:cViewPr varScale="1">
        <p:scale>
          <a:sx n="55" d="100"/>
          <a:sy n="55" d="100"/>
        </p:scale>
        <p:origin x="58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sv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0.svg"/><Relationship Id="rId18" Type="http://schemas.openxmlformats.org/officeDocument/2006/relationships/image" Target="../media/image39.png"/><Relationship Id="rId3" Type="http://schemas.openxmlformats.org/officeDocument/2006/relationships/image" Target="../media/image4.svg"/><Relationship Id="rId21" Type="http://schemas.openxmlformats.org/officeDocument/2006/relationships/image" Target="../media/image42.svg"/><Relationship Id="rId7" Type="http://schemas.openxmlformats.org/officeDocument/2006/relationships/image" Target="../media/image6.svg"/><Relationship Id="rId12" Type="http://schemas.openxmlformats.org/officeDocument/2006/relationships/image" Target="../media/image29.png"/><Relationship Id="rId17" Type="http://schemas.openxmlformats.org/officeDocument/2006/relationships/image" Target="../media/image38.svg"/><Relationship Id="rId2" Type="http://schemas.openxmlformats.org/officeDocument/2006/relationships/image" Target="../media/image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2.svg"/><Relationship Id="rId15" Type="http://schemas.openxmlformats.org/officeDocument/2006/relationships/image" Target="../media/image36.svg"/><Relationship Id="rId10" Type="http://schemas.openxmlformats.org/officeDocument/2006/relationships/image" Target="../media/image12.png"/><Relationship Id="rId19" Type="http://schemas.openxmlformats.org/officeDocument/2006/relationships/image" Target="../media/image40.svg"/><Relationship Id="rId4" Type="http://schemas.openxmlformats.org/officeDocument/2006/relationships/image" Target="../media/image1.png"/><Relationship Id="rId9" Type="http://schemas.openxmlformats.org/officeDocument/2006/relationships/image" Target="../media/image11.svg"/><Relationship Id="rId14" Type="http://schemas.openxmlformats.org/officeDocument/2006/relationships/image" Target="../media/image35.png"/></Relationships>
</file>

<file path=ppt/slides/_rels/slide10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0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0.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65.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64.png"/></Relationships>
</file>

<file path=ppt/slides/_rels/slide10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9.png"/><Relationship Id="rId18"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17" Type="http://schemas.openxmlformats.org/officeDocument/2006/relationships/image" Target="../media/image31.png"/><Relationship Id="rId2" Type="http://schemas.openxmlformats.org/officeDocument/2006/relationships/image" Target="../media/image1.png"/><Relationship Id="rId16" Type="http://schemas.openxmlformats.org/officeDocument/2006/relationships/image" Target="../media/image67.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66.png"/><Relationship Id="rId10" Type="http://schemas.openxmlformats.org/officeDocument/2006/relationships/image" Target="../media/image12.png"/><Relationship Id="rId19"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30.svg"/></Relationships>
</file>

<file path=ppt/slides/_rels/slide10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9.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svg"/><Relationship Id="rId14"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2.svg"/><Relationship Id="rId21" Type="http://schemas.openxmlformats.org/officeDocument/2006/relationships/image" Target="../media/image23.svg"/><Relationship Id="rId7" Type="http://schemas.openxmlformats.org/officeDocument/2006/relationships/image" Target="../media/image6.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2" Type="http://schemas.openxmlformats.org/officeDocument/2006/relationships/image" Target="../media/image1.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24" Type="http://schemas.openxmlformats.org/officeDocument/2006/relationships/image" Target="../media/image26.png"/><Relationship Id="rId5" Type="http://schemas.openxmlformats.org/officeDocument/2006/relationships/image" Target="../media/image4.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54.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10" Type="http://schemas.openxmlformats.org/officeDocument/2006/relationships/image" Target="../media/image60.png"/><Relationship Id="rId4" Type="http://schemas.openxmlformats.org/officeDocument/2006/relationships/image" Target="../media/image5.png"/><Relationship Id="rId9"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8.jpeg"/><Relationship Id="rId17" Type="http://schemas.openxmlformats.org/officeDocument/2006/relationships/image" Target="../media/image33.png"/><Relationship Id="rId2" Type="http://schemas.openxmlformats.org/officeDocument/2006/relationships/image" Target="../media/image1.pn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5" Type="http://schemas.openxmlformats.org/officeDocument/2006/relationships/image" Target="../media/image31.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30.svg"/></Relationships>
</file>

<file path=ppt/slides/_rels/slide8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svg"/><Relationship Id="rId5" Type="http://schemas.openxmlformats.org/officeDocument/2006/relationships/image" Target="../media/image4.sv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9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05561" y="3670117"/>
            <a:ext cx="11443940" cy="1821011"/>
          </a:xfrm>
          <a:prstGeom prst="rect">
            <a:avLst/>
          </a:prstGeom>
        </p:spPr>
        <p:txBody>
          <a:bodyPr lIns="0" tIns="0" rIns="0" bIns="0" rtlCol="0" anchor="t">
            <a:spAutoFit/>
          </a:bodyPr>
          <a:lstStyle/>
          <a:p>
            <a:pPr algn="ctr">
              <a:lnSpc>
                <a:spcPts val="14230"/>
              </a:lnSpc>
            </a:pPr>
            <a:r>
              <a:rPr lang="en-US" sz="13951" dirty="0" err="1">
                <a:solidFill>
                  <a:srgbClr val="445B80"/>
                </a:solidFill>
                <a:latin typeface="Times New Roman" panose="02020603050405020304" pitchFamily="18" charset="0"/>
                <a:cs typeface="Times New Roman" panose="02020603050405020304" pitchFamily="18" charset="0"/>
              </a:rPr>
              <a:t>BigData</a:t>
            </a:r>
            <a:endParaRPr lang="en-US" sz="13951" dirty="0">
              <a:solidFill>
                <a:srgbClr val="445B80"/>
              </a:solidFill>
              <a:latin typeface="Times New Roman" panose="02020603050405020304" pitchFamily="18" charset="0"/>
              <a:cs typeface="Times New Roman" panose="02020603050405020304" pitchFamily="18" charset="0"/>
            </a:endParaRPr>
          </a:p>
        </p:txBody>
      </p:sp>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73905" y="829238"/>
            <a:ext cx="8628523" cy="8628523"/>
          </a:xfrm>
          <a:prstGeom prst="rect">
            <a:avLst/>
          </a:prstGeom>
        </p:spPr>
      </p:pic>
      <p:sp>
        <p:nvSpPr>
          <p:cNvPr id="4" name="TextBox 4"/>
          <p:cNvSpPr txBox="1"/>
          <p:nvPr/>
        </p:nvSpPr>
        <p:spPr>
          <a:xfrm>
            <a:off x="5812224" y="6680817"/>
            <a:ext cx="3427828" cy="528319"/>
          </a:xfrm>
          <a:prstGeom prst="rect">
            <a:avLst/>
          </a:prstGeom>
        </p:spPr>
        <p:txBody>
          <a:bodyPr lIns="0" tIns="0" rIns="0" bIns="0" rtlCol="0" anchor="t">
            <a:spAutoFit/>
          </a:bodyPr>
          <a:lstStyle/>
          <a:p>
            <a:pPr>
              <a:lnSpc>
                <a:spcPts val="4480"/>
              </a:lnSpc>
            </a:pPr>
            <a:r>
              <a:rPr lang="en-US" sz="3200" dirty="0">
                <a:solidFill>
                  <a:srgbClr val="445B80"/>
                </a:solidFill>
                <a:latin typeface="Quicksand"/>
              </a:rPr>
              <a:t>Presentation by</a:t>
            </a:r>
          </a:p>
        </p:txBody>
      </p:sp>
      <p:sp>
        <p:nvSpPr>
          <p:cNvPr id="5" name="TextBox 5"/>
          <p:cNvSpPr txBox="1"/>
          <p:nvPr/>
        </p:nvSpPr>
        <p:spPr>
          <a:xfrm>
            <a:off x="8846986" y="6671292"/>
            <a:ext cx="3017569" cy="537844"/>
          </a:xfrm>
          <a:prstGeom prst="rect">
            <a:avLst/>
          </a:prstGeom>
        </p:spPr>
        <p:txBody>
          <a:bodyPr lIns="0" tIns="0" rIns="0" bIns="0" rtlCol="0" anchor="t">
            <a:spAutoFit/>
          </a:bodyPr>
          <a:lstStyle/>
          <a:p>
            <a:pPr algn="r">
              <a:lnSpc>
                <a:spcPts val="4480"/>
              </a:lnSpc>
            </a:pPr>
            <a:r>
              <a:rPr lang="en-US" sz="3200" dirty="0">
                <a:solidFill>
                  <a:srgbClr val="859BC1"/>
                </a:solidFill>
                <a:latin typeface="Times New Roman" panose="02020603050405020304" pitchFamily="18" charset="0"/>
                <a:cs typeface="Times New Roman" panose="02020603050405020304" pitchFamily="18" charset="0"/>
              </a:rPr>
              <a:t>U-DATA</a:t>
            </a:r>
          </a:p>
        </p:txBody>
      </p:sp>
      <p:sp>
        <p:nvSpPr>
          <p:cNvPr id="6" name="TextBox 6"/>
          <p:cNvSpPr txBox="1"/>
          <p:nvPr/>
        </p:nvSpPr>
        <p:spPr>
          <a:xfrm>
            <a:off x="6519497" y="8979535"/>
            <a:ext cx="5249006" cy="461280"/>
          </a:xfrm>
          <a:prstGeom prst="rect">
            <a:avLst/>
          </a:prstGeom>
        </p:spPr>
        <p:txBody>
          <a:bodyPr lIns="0" tIns="0" rIns="0" bIns="0" rtlCol="0" anchor="t">
            <a:spAutoFit/>
          </a:bodyPr>
          <a:lstStyle/>
          <a:p>
            <a:pPr algn="ctr">
              <a:lnSpc>
                <a:spcPts val="3919"/>
              </a:lnSpc>
            </a:pPr>
            <a:r>
              <a:rPr lang="en-US" sz="2799" dirty="0">
                <a:solidFill>
                  <a:srgbClr val="445B80"/>
                </a:solidFill>
                <a:latin typeface="Quicksand"/>
              </a:rPr>
              <a:t>CAPSTONE PROJECT | 2022</a:t>
            </a:r>
          </a:p>
        </p:txBody>
      </p:sp>
      <p:sp>
        <p:nvSpPr>
          <p:cNvPr id="10" name="Rectangle 9">
            <a:extLst>
              <a:ext uri="{FF2B5EF4-FFF2-40B4-BE49-F238E27FC236}">
                <a16:creationId xmlns:a16="http://schemas.microsoft.com/office/drawing/2014/main" id="{8DD1BEED-944A-26DA-BB23-40C39BA1AA8C}"/>
              </a:ext>
            </a:extLst>
          </p:cNvPr>
          <p:cNvSpPr/>
          <p:nvPr/>
        </p:nvSpPr>
        <p:spPr>
          <a:xfrm>
            <a:off x="3845931" y="2726561"/>
            <a:ext cx="10439400" cy="3581400"/>
          </a:xfrm>
          <a:prstGeom prst="rect">
            <a:avLst/>
          </a:prstGeom>
          <a:noFill/>
          <a:ln>
            <a:solidFill>
              <a:srgbClr val="2B446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شكل حر: شكل 11">
            <a:extLst>
              <a:ext uri="{FF2B5EF4-FFF2-40B4-BE49-F238E27FC236}">
                <a16:creationId xmlns:a16="http://schemas.microsoft.com/office/drawing/2014/main" id="{ACD7E597-8C54-2271-2D8E-96B1991A1F67}"/>
              </a:ext>
            </a:extLst>
          </p:cNvPr>
          <p:cNvSpPr/>
          <p:nvPr/>
        </p:nvSpPr>
        <p:spPr>
          <a:xfrm rot="8141213">
            <a:off x="3479506" y="4995943"/>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9" name="شكل حر: شكل 10">
            <a:extLst>
              <a:ext uri="{FF2B5EF4-FFF2-40B4-BE49-F238E27FC236}">
                <a16:creationId xmlns:a16="http://schemas.microsoft.com/office/drawing/2014/main" id="{2A845833-16D1-2897-EF49-0BE723E191BA}"/>
              </a:ext>
            </a:extLst>
          </p:cNvPr>
          <p:cNvSpPr/>
          <p:nvPr/>
        </p:nvSpPr>
        <p:spPr>
          <a:xfrm rot="8067161">
            <a:off x="13451985" y="1791705"/>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pic>
        <p:nvPicPr>
          <p:cNvPr id="12" name="Picture 31">
            <a:extLst>
              <a:ext uri="{FF2B5EF4-FFF2-40B4-BE49-F238E27FC236}">
                <a16:creationId xmlns:a16="http://schemas.microsoft.com/office/drawing/2014/main" id="{89D7691A-2439-F897-FFCF-AC386CD74D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13" name="Picture 32">
            <a:extLst>
              <a:ext uri="{FF2B5EF4-FFF2-40B4-BE49-F238E27FC236}">
                <a16:creationId xmlns:a16="http://schemas.microsoft.com/office/drawing/2014/main" id="{EF1D7FCD-0EB9-3E83-CB91-A8668E55B9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14" name="Picture 34">
            <a:extLst>
              <a:ext uri="{FF2B5EF4-FFF2-40B4-BE49-F238E27FC236}">
                <a16:creationId xmlns:a16="http://schemas.microsoft.com/office/drawing/2014/main" id="{578B417D-5566-0E88-2213-2F470BED21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11" name="Picture 33">
            <a:extLst>
              <a:ext uri="{FF2B5EF4-FFF2-40B4-BE49-F238E27FC236}">
                <a16:creationId xmlns:a16="http://schemas.microsoft.com/office/drawing/2014/main" id="{A9070AD4-5A56-0E10-F4C2-A64E252DED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grpSp>
        <p:nvGrpSpPr>
          <p:cNvPr id="15" name="Group 14">
            <a:extLst>
              <a:ext uri="{FF2B5EF4-FFF2-40B4-BE49-F238E27FC236}">
                <a16:creationId xmlns:a16="http://schemas.microsoft.com/office/drawing/2014/main" id="{2C40CFB5-7553-F8AB-D958-28F0A4FB891A}"/>
              </a:ext>
            </a:extLst>
          </p:cNvPr>
          <p:cNvGrpSpPr/>
          <p:nvPr/>
        </p:nvGrpSpPr>
        <p:grpSpPr>
          <a:xfrm>
            <a:off x="11771746" y="141985"/>
            <a:ext cx="6086159" cy="1076851"/>
            <a:chOff x="748920" y="24369"/>
            <a:chExt cx="4333313" cy="680146"/>
          </a:xfrm>
        </p:grpSpPr>
        <p:pic>
          <p:nvPicPr>
            <p:cNvPr id="16" name="Picture 15" descr="Graphical user interface&#10;&#10;Description automatically generated with medium confidence">
              <a:extLst>
                <a:ext uri="{FF2B5EF4-FFF2-40B4-BE49-F238E27FC236}">
                  <a16:creationId xmlns:a16="http://schemas.microsoft.com/office/drawing/2014/main" id="{983B2C2E-2F17-089F-F24E-F350DE7519B9}"/>
                </a:ext>
              </a:extLst>
            </p:cNvPr>
            <p:cNvPicPr>
              <a:picLocks noChangeAspect="1"/>
            </p:cNvPicPr>
            <p:nvPr/>
          </p:nvPicPr>
          <p:blipFill rotWithShape="1">
            <a:blip r:embed="rId8"/>
            <a:srcRect r="44563"/>
            <a:stretch/>
          </p:blipFill>
          <p:spPr>
            <a:xfrm>
              <a:off x="748920" y="24369"/>
              <a:ext cx="1216419" cy="680145"/>
            </a:xfrm>
            <a:prstGeom prst="rect">
              <a:avLst/>
            </a:prstGeom>
          </p:spPr>
        </p:pic>
        <p:pic>
          <p:nvPicPr>
            <p:cNvPr id="17" name="Picture 10" descr="vision2030-saudi-arabia-Logo-PNG-Transparent-Background – امكو">
              <a:extLst>
                <a:ext uri="{FF2B5EF4-FFF2-40B4-BE49-F238E27FC236}">
                  <a16:creationId xmlns:a16="http://schemas.microsoft.com/office/drawing/2014/main" id="{E818D3E6-3ABD-7226-1562-3CAF26E24FDD}"/>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591377" y="24369"/>
              <a:ext cx="1539608" cy="6801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Text&#10;&#10;Description automatically generated">
              <a:extLst>
                <a:ext uri="{FF2B5EF4-FFF2-40B4-BE49-F238E27FC236}">
                  <a16:creationId xmlns:a16="http://schemas.microsoft.com/office/drawing/2014/main" id="{6AA50EC0-9230-CD0A-9536-D52D73A78AE8}"/>
                </a:ext>
              </a:extLst>
            </p:cNvPr>
            <p:cNvPicPr>
              <a:picLocks noChangeAspect="1"/>
            </p:cNvPicPr>
            <p:nvPr/>
          </p:nvPicPr>
          <p:blipFill>
            <a:blip r:embed="rId11"/>
            <a:stretch>
              <a:fillRect/>
            </a:stretch>
          </p:blipFill>
          <p:spPr>
            <a:xfrm>
              <a:off x="3044998" y="102853"/>
              <a:ext cx="2037235" cy="52317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05476" y="6443859"/>
            <a:ext cx="8039100" cy="5406644"/>
          </a:xfrm>
          <a:prstGeom prst="rect">
            <a:avLst/>
          </a:prstGeom>
        </p:spPr>
      </p:pic>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19228" y="375943"/>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49117" y="7057982"/>
            <a:ext cx="1273715" cy="1273715"/>
          </a:xfrm>
          <a:prstGeom prst="rect">
            <a:avLst/>
          </a:prstGeom>
        </p:spPr>
      </p:pic>
      <p:sp>
        <p:nvSpPr>
          <p:cNvPr id="22" name="TextBox 51">
            <a:extLst>
              <a:ext uri="{FF2B5EF4-FFF2-40B4-BE49-F238E27FC236}">
                <a16:creationId xmlns:a16="http://schemas.microsoft.com/office/drawing/2014/main" id="{A8C6DA62-76CA-9E60-97B4-A9C611D2A30C}"/>
              </a:ext>
            </a:extLst>
          </p:cNvPr>
          <p:cNvSpPr txBox="1"/>
          <p:nvPr/>
        </p:nvSpPr>
        <p:spPr>
          <a:xfrm>
            <a:off x="2650568" y="521679"/>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DATASET</a:t>
            </a:r>
          </a:p>
        </p:txBody>
      </p:sp>
      <p:sp>
        <p:nvSpPr>
          <p:cNvPr id="23" name="TextBox 28">
            <a:extLst>
              <a:ext uri="{FF2B5EF4-FFF2-40B4-BE49-F238E27FC236}">
                <a16:creationId xmlns:a16="http://schemas.microsoft.com/office/drawing/2014/main" id="{A6C6535F-7377-CF5C-62B5-C2222DAC9A48}"/>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OVERVIEW</a:t>
            </a:r>
          </a:p>
        </p:txBody>
      </p:sp>
      <p:grpSp>
        <p:nvGrpSpPr>
          <p:cNvPr id="60" name="Group 59">
            <a:extLst>
              <a:ext uri="{FF2B5EF4-FFF2-40B4-BE49-F238E27FC236}">
                <a16:creationId xmlns:a16="http://schemas.microsoft.com/office/drawing/2014/main" id="{F8C9DBC4-DA3B-84CF-7900-209A0963E356}"/>
              </a:ext>
            </a:extLst>
          </p:cNvPr>
          <p:cNvGrpSpPr/>
          <p:nvPr/>
        </p:nvGrpSpPr>
        <p:grpSpPr>
          <a:xfrm>
            <a:off x="939875" y="4285154"/>
            <a:ext cx="16461815" cy="2158705"/>
            <a:chOff x="511284" y="4223158"/>
            <a:chExt cx="16461815" cy="2158705"/>
          </a:xfrm>
        </p:grpSpPr>
        <p:grpSp>
          <p:nvGrpSpPr>
            <p:cNvPr id="52" name="Group 5">
              <a:extLst>
                <a:ext uri="{FF2B5EF4-FFF2-40B4-BE49-F238E27FC236}">
                  <a16:creationId xmlns:a16="http://schemas.microsoft.com/office/drawing/2014/main" id="{3E16AF7D-8406-3C99-4D58-06D5856E0E63}"/>
                </a:ext>
              </a:extLst>
            </p:cNvPr>
            <p:cNvGrpSpPr/>
            <p:nvPr/>
          </p:nvGrpSpPr>
          <p:grpSpPr>
            <a:xfrm>
              <a:off x="514321" y="4245752"/>
              <a:ext cx="3275292" cy="2072530"/>
              <a:chOff x="0" y="0"/>
              <a:chExt cx="7673225" cy="3124015"/>
            </a:xfrm>
            <a:solidFill>
              <a:srgbClr val="D9E3EB">
                <a:alpha val="32000"/>
              </a:srgbClr>
            </a:solidFill>
          </p:grpSpPr>
          <p:sp>
            <p:nvSpPr>
              <p:cNvPr id="53" name="Freeform 6">
                <a:extLst>
                  <a:ext uri="{FF2B5EF4-FFF2-40B4-BE49-F238E27FC236}">
                    <a16:creationId xmlns:a16="http://schemas.microsoft.com/office/drawing/2014/main" id="{993289F4-D5CC-5D1A-B772-783E10C88C63}"/>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54" name="Group 5">
              <a:extLst>
                <a:ext uri="{FF2B5EF4-FFF2-40B4-BE49-F238E27FC236}">
                  <a16:creationId xmlns:a16="http://schemas.microsoft.com/office/drawing/2014/main" id="{C56EF33C-6F69-9F7C-FA10-91FFD2AE7D7F}"/>
                </a:ext>
              </a:extLst>
            </p:cNvPr>
            <p:cNvGrpSpPr/>
            <p:nvPr/>
          </p:nvGrpSpPr>
          <p:grpSpPr>
            <a:xfrm>
              <a:off x="9293681" y="4265092"/>
              <a:ext cx="3275292" cy="2072530"/>
              <a:chOff x="0" y="0"/>
              <a:chExt cx="7673225" cy="3124015"/>
            </a:xfrm>
            <a:solidFill>
              <a:srgbClr val="D9E3EB">
                <a:alpha val="32000"/>
              </a:srgbClr>
            </a:solidFill>
          </p:grpSpPr>
          <p:sp>
            <p:nvSpPr>
              <p:cNvPr id="55" name="Freeform 6">
                <a:extLst>
                  <a:ext uri="{FF2B5EF4-FFF2-40B4-BE49-F238E27FC236}">
                    <a16:creationId xmlns:a16="http://schemas.microsoft.com/office/drawing/2014/main" id="{601E7367-67BB-0C62-B8D4-87083218EA05}"/>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56" name="Group 5">
              <a:extLst>
                <a:ext uri="{FF2B5EF4-FFF2-40B4-BE49-F238E27FC236}">
                  <a16:creationId xmlns:a16="http://schemas.microsoft.com/office/drawing/2014/main" id="{ECC46595-21A0-459F-117F-31B3B627415F}"/>
                </a:ext>
              </a:extLst>
            </p:cNvPr>
            <p:cNvGrpSpPr/>
            <p:nvPr/>
          </p:nvGrpSpPr>
          <p:grpSpPr>
            <a:xfrm>
              <a:off x="13642220" y="4269522"/>
              <a:ext cx="3275292" cy="2072530"/>
              <a:chOff x="0" y="0"/>
              <a:chExt cx="7673225" cy="3124015"/>
            </a:xfrm>
            <a:solidFill>
              <a:srgbClr val="8193A8">
                <a:alpha val="32000"/>
              </a:srgbClr>
            </a:solidFill>
          </p:grpSpPr>
          <p:sp>
            <p:nvSpPr>
              <p:cNvPr id="57" name="Freeform 6">
                <a:extLst>
                  <a:ext uri="{FF2B5EF4-FFF2-40B4-BE49-F238E27FC236}">
                    <a16:creationId xmlns:a16="http://schemas.microsoft.com/office/drawing/2014/main" id="{269F9E49-9B90-FD79-C883-465F1BCE03BE}"/>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51" name="Group 50">
              <a:extLst>
                <a:ext uri="{FF2B5EF4-FFF2-40B4-BE49-F238E27FC236}">
                  <a16:creationId xmlns:a16="http://schemas.microsoft.com/office/drawing/2014/main" id="{115B0AF2-078E-0C27-F541-F6B11F72C1FE}"/>
                </a:ext>
              </a:extLst>
            </p:cNvPr>
            <p:cNvGrpSpPr/>
            <p:nvPr/>
          </p:nvGrpSpPr>
          <p:grpSpPr>
            <a:xfrm>
              <a:off x="511284" y="4223158"/>
              <a:ext cx="16461815" cy="2158705"/>
              <a:chOff x="589432" y="3829549"/>
              <a:chExt cx="16461815" cy="2158705"/>
            </a:xfrm>
          </p:grpSpPr>
          <p:grpSp>
            <p:nvGrpSpPr>
              <p:cNvPr id="6" name="Group 5">
                <a:extLst>
                  <a:ext uri="{FF2B5EF4-FFF2-40B4-BE49-F238E27FC236}">
                    <a16:creationId xmlns:a16="http://schemas.microsoft.com/office/drawing/2014/main" id="{C3AC40E7-0B54-15C3-5E4E-07EBEEE56CE3}"/>
                  </a:ext>
                </a:extLst>
              </p:cNvPr>
              <p:cNvGrpSpPr/>
              <p:nvPr/>
            </p:nvGrpSpPr>
            <p:grpSpPr>
              <a:xfrm>
                <a:off x="589432" y="3829549"/>
                <a:ext cx="16461815" cy="2158705"/>
                <a:chOff x="589432" y="3829549"/>
                <a:chExt cx="16461815" cy="2158705"/>
              </a:xfrm>
            </p:grpSpPr>
            <p:grpSp>
              <p:nvGrpSpPr>
                <p:cNvPr id="7" name="Group 6">
                  <a:extLst>
                    <a:ext uri="{FF2B5EF4-FFF2-40B4-BE49-F238E27FC236}">
                      <a16:creationId xmlns:a16="http://schemas.microsoft.com/office/drawing/2014/main" id="{CC0FD6E3-B066-34F7-A4C8-CB31253188C0}"/>
                    </a:ext>
                  </a:extLst>
                </p:cNvPr>
                <p:cNvGrpSpPr/>
                <p:nvPr/>
              </p:nvGrpSpPr>
              <p:grpSpPr>
                <a:xfrm>
                  <a:off x="589432" y="3829549"/>
                  <a:ext cx="12076911" cy="2152151"/>
                  <a:chOff x="2417997" y="3886300"/>
                  <a:chExt cx="13471128" cy="2346293"/>
                </a:xfrm>
              </p:grpSpPr>
              <p:grpSp>
                <p:nvGrpSpPr>
                  <p:cNvPr id="12" name="Group 2">
                    <a:extLst>
                      <a:ext uri="{FF2B5EF4-FFF2-40B4-BE49-F238E27FC236}">
                        <a16:creationId xmlns:a16="http://schemas.microsoft.com/office/drawing/2014/main" id="{209C8045-E63E-0C63-0E44-CE1F1573C34B}"/>
                      </a:ext>
                    </a:extLst>
                  </p:cNvPr>
                  <p:cNvGrpSpPr/>
                  <p:nvPr/>
                </p:nvGrpSpPr>
                <p:grpSpPr>
                  <a:xfrm>
                    <a:off x="2417997" y="3886300"/>
                    <a:ext cx="3674849" cy="2346293"/>
                    <a:chOff x="0" y="0"/>
                    <a:chExt cx="4754393" cy="3035553"/>
                  </a:xfrm>
                </p:grpSpPr>
                <p:sp>
                  <p:nvSpPr>
                    <p:cNvPr id="46" name="Freeform 3">
                      <a:extLst>
                        <a:ext uri="{FF2B5EF4-FFF2-40B4-BE49-F238E27FC236}">
                          <a16:creationId xmlns:a16="http://schemas.microsoft.com/office/drawing/2014/main" id="{784FBE08-8514-E89D-77F7-A4D59269816A}"/>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13" name="Group 4">
                    <a:extLst>
                      <a:ext uri="{FF2B5EF4-FFF2-40B4-BE49-F238E27FC236}">
                        <a16:creationId xmlns:a16="http://schemas.microsoft.com/office/drawing/2014/main" id="{509632F6-2A7E-F9A4-A899-5EBC2955B92A}"/>
                      </a:ext>
                    </a:extLst>
                  </p:cNvPr>
                  <p:cNvGrpSpPr/>
                  <p:nvPr/>
                </p:nvGrpSpPr>
                <p:grpSpPr>
                  <a:xfrm>
                    <a:off x="7304036" y="3886300"/>
                    <a:ext cx="3674849" cy="2346293"/>
                    <a:chOff x="0" y="0"/>
                    <a:chExt cx="4754393" cy="3035553"/>
                  </a:xfrm>
                </p:grpSpPr>
                <p:sp>
                  <p:nvSpPr>
                    <p:cNvPr id="45" name="Freeform 5">
                      <a:extLst>
                        <a:ext uri="{FF2B5EF4-FFF2-40B4-BE49-F238E27FC236}">
                          <a16:creationId xmlns:a16="http://schemas.microsoft.com/office/drawing/2014/main" id="{28B12B26-4418-2D81-E324-6F93F5BF836B}"/>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28" name="Group 6">
                    <a:extLst>
                      <a:ext uri="{FF2B5EF4-FFF2-40B4-BE49-F238E27FC236}">
                        <a16:creationId xmlns:a16="http://schemas.microsoft.com/office/drawing/2014/main" id="{D9A2692D-BCCF-0758-A1DD-091ABC88A245}"/>
                      </a:ext>
                    </a:extLst>
                  </p:cNvPr>
                  <p:cNvGrpSpPr/>
                  <p:nvPr/>
                </p:nvGrpSpPr>
                <p:grpSpPr>
                  <a:xfrm>
                    <a:off x="12195154" y="3886300"/>
                    <a:ext cx="3674849" cy="2346293"/>
                    <a:chOff x="0" y="0"/>
                    <a:chExt cx="4754393" cy="3035553"/>
                  </a:xfrm>
                </p:grpSpPr>
                <p:sp>
                  <p:nvSpPr>
                    <p:cNvPr id="44" name="Freeform 7">
                      <a:extLst>
                        <a:ext uri="{FF2B5EF4-FFF2-40B4-BE49-F238E27FC236}">
                          <a16:creationId xmlns:a16="http://schemas.microsoft.com/office/drawing/2014/main" id="{61781425-C960-6CD0-8BBE-AEF4BEFBD8B8}"/>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29" name="Picture 8">
                    <a:extLst>
                      <a:ext uri="{FF2B5EF4-FFF2-40B4-BE49-F238E27FC236}">
                        <a16:creationId xmlns:a16="http://schemas.microsoft.com/office/drawing/2014/main" id="{DA0864E7-65C8-32A2-F006-07CE12A28F0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331995" y="4829561"/>
                    <a:ext cx="732892" cy="388433"/>
                  </a:xfrm>
                  <a:prstGeom prst="rect">
                    <a:avLst/>
                  </a:prstGeom>
                </p:spPr>
              </p:pic>
              <p:pic>
                <p:nvPicPr>
                  <p:cNvPr id="30" name="Picture 9">
                    <a:extLst>
                      <a:ext uri="{FF2B5EF4-FFF2-40B4-BE49-F238E27FC236}">
                        <a16:creationId xmlns:a16="http://schemas.microsoft.com/office/drawing/2014/main" id="{8ACF5895-8EAB-1DCB-3168-BCEB5136F35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215681" y="4829561"/>
                    <a:ext cx="732892" cy="388433"/>
                  </a:xfrm>
                  <a:prstGeom prst="rect">
                    <a:avLst/>
                  </a:prstGeom>
                </p:spPr>
              </p:pic>
              <p:sp>
                <p:nvSpPr>
                  <p:cNvPr id="38" name="TextBox 10">
                    <a:extLst>
                      <a:ext uri="{FF2B5EF4-FFF2-40B4-BE49-F238E27FC236}">
                        <a16:creationId xmlns:a16="http://schemas.microsoft.com/office/drawing/2014/main" id="{1F7F375C-0708-3D2F-6D3A-3C4A6062342F}"/>
                      </a:ext>
                    </a:extLst>
                  </p:cNvPr>
                  <p:cNvSpPr txBox="1"/>
                  <p:nvPr/>
                </p:nvSpPr>
                <p:spPr>
                  <a:xfrm>
                    <a:off x="2920021"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1M</a:t>
                    </a:r>
                  </a:p>
                </p:txBody>
              </p:sp>
              <p:sp>
                <p:nvSpPr>
                  <p:cNvPr id="39" name="TextBox 11">
                    <a:extLst>
                      <a:ext uri="{FF2B5EF4-FFF2-40B4-BE49-F238E27FC236}">
                        <a16:creationId xmlns:a16="http://schemas.microsoft.com/office/drawing/2014/main" id="{A36D7EB6-A4A2-8099-8D76-DA539414FD11}"/>
                      </a:ext>
                    </a:extLst>
                  </p:cNvPr>
                  <p:cNvSpPr txBox="1"/>
                  <p:nvPr/>
                </p:nvSpPr>
                <p:spPr>
                  <a:xfrm>
                    <a:off x="7806060"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15</a:t>
                    </a:r>
                  </a:p>
                </p:txBody>
              </p:sp>
              <p:sp>
                <p:nvSpPr>
                  <p:cNvPr id="40" name="TextBox 12">
                    <a:extLst>
                      <a:ext uri="{FF2B5EF4-FFF2-40B4-BE49-F238E27FC236}">
                        <a16:creationId xmlns:a16="http://schemas.microsoft.com/office/drawing/2014/main" id="{D0A04C14-77C2-220C-A187-4BA17C41029E}"/>
                      </a:ext>
                    </a:extLst>
                  </p:cNvPr>
                  <p:cNvSpPr txBox="1"/>
                  <p:nvPr/>
                </p:nvSpPr>
                <p:spPr>
                  <a:xfrm>
                    <a:off x="12697178"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9</a:t>
                    </a:r>
                  </a:p>
                </p:txBody>
              </p:sp>
              <p:sp>
                <p:nvSpPr>
                  <p:cNvPr id="41" name="TextBox 13">
                    <a:extLst>
                      <a:ext uri="{FF2B5EF4-FFF2-40B4-BE49-F238E27FC236}">
                        <a16:creationId xmlns:a16="http://schemas.microsoft.com/office/drawing/2014/main" id="{24B5AB4F-DF34-C174-3CF0-8B29B0AF2915}"/>
                      </a:ext>
                    </a:extLst>
                  </p:cNvPr>
                  <p:cNvSpPr txBox="1"/>
                  <p:nvPr/>
                </p:nvSpPr>
                <p:spPr>
                  <a:xfrm>
                    <a:off x="2437119" y="5468132"/>
                    <a:ext cx="3674849" cy="553082"/>
                  </a:xfrm>
                  <a:prstGeom prst="rect">
                    <a:avLst/>
                  </a:prstGeom>
                </p:spPr>
                <p:txBody>
                  <a:bodyPr lIns="0" tIns="0" rIns="0" bIns="0" rtlCol="0" anchor="t">
                    <a:spAutoFit/>
                  </a:bodyPr>
                  <a:lstStyle/>
                  <a:p>
                    <a:pPr algn="ctr">
                      <a:lnSpc>
                        <a:spcPts val="4374"/>
                      </a:lnSpc>
                    </a:pPr>
                    <a:r>
                      <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RECORDS</a:t>
                    </a:r>
                  </a:p>
                </p:txBody>
              </p:sp>
              <p:sp>
                <p:nvSpPr>
                  <p:cNvPr id="42" name="TextBox 14">
                    <a:extLst>
                      <a:ext uri="{FF2B5EF4-FFF2-40B4-BE49-F238E27FC236}">
                        <a16:creationId xmlns:a16="http://schemas.microsoft.com/office/drawing/2014/main" id="{2D9A1A7E-1213-3DD0-E14C-79D8D5DC304D}"/>
                      </a:ext>
                    </a:extLst>
                  </p:cNvPr>
                  <p:cNvSpPr txBox="1"/>
                  <p:nvPr/>
                </p:nvSpPr>
                <p:spPr>
                  <a:xfrm>
                    <a:off x="7323158" y="5468132"/>
                    <a:ext cx="3674849" cy="553082"/>
                  </a:xfrm>
                  <a:prstGeom prst="rect">
                    <a:avLst/>
                  </a:prstGeom>
                </p:spPr>
                <p:txBody>
                  <a:bodyPr lIns="0" tIns="0" rIns="0" bIns="0" rtlCol="0" anchor="t">
                    <a:spAutoFit/>
                  </a:bodyPr>
                  <a:lstStyle/>
                  <a:p>
                    <a:pPr algn="ctr">
                      <a:lnSpc>
                        <a:spcPts val="4374"/>
                      </a:lnSpc>
                    </a:pPr>
                    <a:r>
                      <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COLUMNS</a:t>
                    </a:r>
                  </a:p>
                </p:txBody>
              </p:sp>
              <p:sp>
                <p:nvSpPr>
                  <p:cNvPr id="43" name="TextBox 15">
                    <a:extLst>
                      <a:ext uri="{FF2B5EF4-FFF2-40B4-BE49-F238E27FC236}">
                        <a16:creationId xmlns:a16="http://schemas.microsoft.com/office/drawing/2014/main" id="{E3FE5762-D2AF-C208-DBE6-8784CB6F5194}"/>
                      </a:ext>
                    </a:extLst>
                  </p:cNvPr>
                  <p:cNvSpPr txBox="1"/>
                  <p:nvPr/>
                </p:nvSpPr>
                <p:spPr>
                  <a:xfrm>
                    <a:off x="12214276" y="5468132"/>
                    <a:ext cx="3674849" cy="553082"/>
                  </a:xfrm>
                  <a:prstGeom prst="rect">
                    <a:avLst/>
                  </a:prstGeom>
                </p:spPr>
                <p:txBody>
                  <a:bodyPr lIns="0" tIns="0" rIns="0" bIns="0" rtlCol="0" anchor="t">
                    <a:spAutoFit/>
                  </a:bodyPr>
                  <a:lstStyle/>
                  <a:p>
                    <a:pPr algn="ctr">
                      <a:lnSpc>
                        <a:spcPts val="4374"/>
                      </a:lnSpc>
                    </a:pPr>
                    <a:r>
                      <a:rPr kumimoji="0" lang="en-US" sz="2800" b="0" i="0" u="none" strike="noStrike" kern="1200" cap="none" spc="0" normalizeH="0" baseline="0" noProof="0" dirty="0">
                        <a:ln>
                          <a:noFill/>
                        </a:ln>
                        <a:solidFill>
                          <a:srgbClr val="445B8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CATEGORICAL</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8" name="Freeform 7">
                  <a:extLst>
                    <a:ext uri="{FF2B5EF4-FFF2-40B4-BE49-F238E27FC236}">
                      <a16:creationId xmlns:a16="http://schemas.microsoft.com/office/drawing/2014/main" id="{51E759A9-0EB0-9BDC-AE74-5EC7C3A8AE03}"/>
                    </a:ext>
                  </a:extLst>
                </p:cNvPr>
                <p:cNvSpPr/>
                <p:nvPr/>
              </p:nvSpPr>
              <p:spPr>
                <a:xfrm>
                  <a:off x="13739590" y="3836103"/>
                  <a:ext cx="3294514"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9" name="Picture 9">
                  <a:extLst>
                    <a:ext uri="{FF2B5EF4-FFF2-40B4-BE49-F238E27FC236}">
                      <a16:creationId xmlns:a16="http://schemas.microsoft.com/office/drawing/2014/main" id="{FFC3EE0B-4E72-4A69-8600-7521A5FFC38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861489" y="4701315"/>
                  <a:ext cx="657040" cy="356292"/>
                </a:xfrm>
                <a:prstGeom prst="rect">
                  <a:avLst/>
                </a:prstGeom>
              </p:spPr>
            </p:pic>
            <p:sp>
              <p:nvSpPr>
                <p:cNvPr id="10" name="TextBox 12">
                  <a:extLst>
                    <a:ext uri="{FF2B5EF4-FFF2-40B4-BE49-F238E27FC236}">
                      <a16:creationId xmlns:a16="http://schemas.microsoft.com/office/drawing/2014/main" id="{28DC0A02-4574-EF60-74EC-15A970925E22}"/>
                    </a:ext>
                  </a:extLst>
                </p:cNvPr>
                <p:cNvSpPr txBox="1"/>
                <p:nvPr/>
              </p:nvSpPr>
              <p:spPr>
                <a:xfrm>
                  <a:off x="14189656" y="4094432"/>
                  <a:ext cx="242866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6</a:t>
                  </a:r>
                </a:p>
              </p:txBody>
            </p:sp>
            <p:sp>
              <p:nvSpPr>
                <p:cNvPr id="11" name="TextBox 15">
                  <a:extLst>
                    <a:ext uri="{FF2B5EF4-FFF2-40B4-BE49-F238E27FC236}">
                      <a16:creationId xmlns:a16="http://schemas.microsoft.com/office/drawing/2014/main" id="{374C1E0E-E335-BC55-C18F-B080C5C65B7A}"/>
                    </a:ext>
                  </a:extLst>
                </p:cNvPr>
                <p:cNvSpPr txBox="1"/>
                <p:nvPr/>
              </p:nvSpPr>
              <p:spPr>
                <a:xfrm>
                  <a:off x="13756733" y="5287048"/>
                  <a:ext cx="3294514" cy="507318"/>
                </a:xfrm>
                <a:prstGeom prst="rect">
                  <a:avLst/>
                </a:prstGeom>
              </p:spPr>
              <p:txBody>
                <a:bodyPr lIns="0" tIns="0" rIns="0" bIns="0" rtlCol="0" anchor="t">
                  <a:spAutoFit/>
                </a:bodyPr>
                <a:lstStyle/>
                <a:p>
                  <a:pPr algn="ctr">
                    <a:lnSpc>
                      <a:spcPts val="4374"/>
                    </a:lnSpc>
                  </a:pPr>
                  <a:r>
                    <a:rPr kumimoji="0" lang="en-US" sz="2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NUMERICAL</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pic>
            <p:nvPicPr>
              <p:cNvPr id="47" name="Picture 15" descr="Branching diagram outline">
                <a:extLst>
                  <a:ext uri="{FF2B5EF4-FFF2-40B4-BE49-F238E27FC236}">
                    <a16:creationId xmlns:a16="http://schemas.microsoft.com/office/drawing/2014/main" id="{D24EA151-849C-C6A1-FDD8-F748F0CAD2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226555" y="4679374"/>
                <a:ext cx="780968" cy="780968"/>
              </a:xfrm>
              <a:prstGeom prst="rect">
                <a:avLst/>
              </a:prstGeom>
            </p:spPr>
          </p:pic>
          <p:pic>
            <p:nvPicPr>
              <p:cNvPr id="48" name="Picture 20" descr="Group of people outline">
                <a:extLst>
                  <a:ext uri="{FF2B5EF4-FFF2-40B4-BE49-F238E27FC236}">
                    <a16:creationId xmlns:a16="http://schemas.microsoft.com/office/drawing/2014/main" id="{E427D997-1F31-65FC-D249-A9C6F2AF41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869913" y="4686756"/>
                <a:ext cx="762797" cy="762797"/>
              </a:xfrm>
              <a:prstGeom prst="rect">
                <a:avLst/>
              </a:prstGeom>
            </p:spPr>
          </p:pic>
          <p:pic>
            <p:nvPicPr>
              <p:cNvPr id="49" name="Picture 21" descr="Abacus outline">
                <a:extLst>
                  <a:ext uri="{FF2B5EF4-FFF2-40B4-BE49-F238E27FC236}">
                    <a16:creationId xmlns:a16="http://schemas.microsoft.com/office/drawing/2014/main" id="{254FA653-743C-F280-05FF-B42F593B125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15038416" y="4679374"/>
                <a:ext cx="731147" cy="731147"/>
              </a:xfrm>
              <a:prstGeom prst="rect">
                <a:avLst/>
              </a:prstGeom>
            </p:spPr>
          </p:pic>
          <p:pic>
            <p:nvPicPr>
              <p:cNvPr id="50" name="Picture 22" descr="Good Inventory outline">
                <a:extLst>
                  <a:ext uri="{FF2B5EF4-FFF2-40B4-BE49-F238E27FC236}">
                    <a16:creationId xmlns:a16="http://schemas.microsoft.com/office/drawing/2014/main" id="{11D8F5B4-F6D9-BC6E-C3C1-5CD0EBBAFB8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0560070" y="4597013"/>
                <a:ext cx="863329" cy="863329"/>
              </a:xfrm>
              <a:prstGeom prst="rect">
                <a:avLst/>
              </a:prstGeom>
            </p:spPr>
          </p:pic>
        </p:grpSp>
        <p:grpSp>
          <p:nvGrpSpPr>
            <p:cNvPr id="58" name="Group 5">
              <a:extLst>
                <a:ext uri="{FF2B5EF4-FFF2-40B4-BE49-F238E27FC236}">
                  <a16:creationId xmlns:a16="http://schemas.microsoft.com/office/drawing/2014/main" id="{DCD88BDA-1047-6703-1051-8D2C5B2ABC1D}"/>
                </a:ext>
              </a:extLst>
            </p:cNvPr>
            <p:cNvGrpSpPr/>
            <p:nvPr/>
          </p:nvGrpSpPr>
          <p:grpSpPr>
            <a:xfrm>
              <a:off x="4918388" y="4265092"/>
              <a:ext cx="3275292" cy="2072530"/>
              <a:chOff x="0" y="0"/>
              <a:chExt cx="7673225" cy="3124015"/>
            </a:xfrm>
            <a:solidFill>
              <a:srgbClr val="8193A8">
                <a:alpha val="32000"/>
              </a:srgbClr>
            </a:solidFill>
          </p:grpSpPr>
          <p:sp>
            <p:nvSpPr>
              <p:cNvPr id="59" name="Freeform 6">
                <a:extLst>
                  <a:ext uri="{FF2B5EF4-FFF2-40B4-BE49-F238E27FC236}">
                    <a16:creationId xmlns:a16="http://schemas.microsoft.com/office/drawing/2014/main" id="{449A6508-C34B-B2D8-C058-72553598217B}"/>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spTree>
    <p:extLst>
      <p:ext uri="{BB962C8B-B14F-4D97-AF65-F5344CB8AC3E}">
        <p14:creationId xmlns:p14="http://schemas.microsoft.com/office/powerpoint/2010/main" val="2126435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531015" y="3470656"/>
            <a:ext cx="11225970" cy="4552901"/>
            <a:chOff x="3464585" y="3107506"/>
            <a:chExt cx="11225970" cy="4552901"/>
          </a:xfrm>
        </p:grpSpPr>
        <p:sp>
          <p:nvSpPr>
            <p:cNvPr id="52" name="مستطيل 31">
              <a:extLst>
                <a:ext uri="{FF2B5EF4-FFF2-40B4-BE49-F238E27FC236}">
                  <a16:creationId xmlns:a16="http://schemas.microsoft.com/office/drawing/2014/main" id="{1A364E91-CF77-5713-FC9F-02AA4C0A0AA4}"/>
                </a:ext>
              </a:extLst>
            </p:cNvPr>
            <p:cNvSpPr/>
            <p:nvPr/>
          </p:nvSpPr>
          <p:spPr>
            <a:xfrm>
              <a:off x="6283695" y="3534724"/>
              <a:ext cx="5488362" cy="2793072"/>
            </a:xfrm>
            <a:prstGeom prst="rect">
              <a:avLst/>
            </a:prstGeom>
            <a:noFill/>
          </p:spPr>
          <p:txBody>
            <a:bodyPr wrap="none" lIns="137160" tIns="68580" rIns="137160" bIns="68580">
              <a:spAutoFit/>
            </a:bodyPr>
            <a:lstStyle/>
            <a:p>
              <a:pPr algn="ctr" defTabSz="1371600" rtl="1">
                <a:defRPr/>
              </a:pP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MODELS</a:t>
              </a:r>
              <a:endParaRPr lang="ar-SA"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801119" y="-229028"/>
              <a:ext cx="4552901" cy="11225970"/>
              <a:chOff x="2061332" y="-835533"/>
              <a:chExt cx="3386961" cy="827031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07488" y="619397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585839">
                <a:off x="2061332" y="-835533"/>
                <a:ext cx="824491" cy="1648983"/>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grpSp>
      </p:grpSp>
    </p:spTree>
    <p:extLst>
      <p:ext uri="{BB962C8B-B14F-4D97-AF65-F5344CB8AC3E}">
        <p14:creationId xmlns:p14="http://schemas.microsoft.com/office/powerpoint/2010/main" val="3994144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5400" y="7441242"/>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55737" y="7511429"/>
            <a:ext cx="1273715" cy="1273715"/>
          </a:xfrm>
          <a:prstGeom prst="rect">
            <a:avLst/>
          </a:prstGeom>
        </p:spPr>
      </p:pic>
      <p:grpSp>
        <p:nvGrpSpPr>
          <p:cNvPr id="2" name="Group 1">
            <a:extLst>
              <a:ext uri="{FF2B5EF4-FFF2-40B4-BE49-F238E27FC236}">
                <a16:creationId xmlns:a16="http://schemas.microsoft.com/office/drawing/2014/main" id="{9D7C1CA4-C5B5-A676-CA92-165D7A90383C}"/>
              </a:ext>
            </a:extLst>
          </p:cNvPr>
          <p:cNvGrpSpPr/>
          <p:nvPr/>
        </p:nvGrpSpPr>
        <p:grpSpPr>
          <a:xfrm>
            <a:off x="875743" y="4786240"/>
            <a:ext cx="16478959" cy="2158706"/>
            <a:chOff x="494140" y="4223157"/>
            <a:chExt cx="16478959" cy="2158706"/>
          </a:xfrm>
        </p:grpSpPr>
        <p:grpSp>
          <p:nvGrpSpPr>
            <p:cNvPr id="3" name="Group 5">
              <a:extLst>
                <a:ext uri="{FF2B5EF4-FFF2-40B4-BE49-F238E27FC236}">
                  <a16:creationId xmlns:a16="http://schemas.microsoft.com/office/drawing/2014/main" id="{8365FA98-D201-67EB-1710-0F69D4BFF403}"/>
                </a:ext>
              </a:extLst>
            </p:cNvPr>
            <p:cNvGrpSpPr/>
            <p:nvPr/>
          </p:nvGrpSpPr>
          <p:grpSpPr>
            <a:xfrm>
              <a:off x="514321" y="4245752"/>
              <a:ext cx="3275292" cy="2072530"/>
              <a:chOff x="0" y="0"/>
              <a:chExt cx="7673225" cy="3124015"/>
            </a:xfrm>
            <a:solidFill>
              <a:srgbClr val="D9E3EB">
                <a:alpha val="32000"/>
              </a:srgbClr>
            </a:solidFill>
          </p:grpSpPr>
          <p:sp>
            <p:nvSpPr>
              <p:cNvPr id="42" name="Freeform 6">
                <a:extLst>
                  <a:ext uri="{FF2B5EF4-FFF2-40B4-BE49-F238E27FC236}">
                    <a16:creationId xmlns:a16="http://schemas.microsoft.com/office/drawing/2014/main" id="{B379EA33-6178-1D35-2541-A724CB773584}"/>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4" name="Group 5">
              <a:extLst>
                <a:ext uri="{FF2B5EF4-FFF2-40B4-BE49-F238E27FC236}">
                  <a16:creationId xmlns:a16="http://schemas.microsoft.com/office/drawing/2014/main" id="{80CFD88A-8E86-FAC9-F7DC-9FB39913ADAD}"/>
                </a:ext>
              </a:extLst>
            </p:cNvPr>
            <p:cNvGrpSpPr/>
            <p:nvPr/>
          </p:nvGrpSpPr>
          <p:grpSpPr>
            <a:xfrm>
              <a:off x="9293681" y="4265092"/>
              <a:ext cx="3275292" cy="2072530"/>
              <a:chOff x="0" y="0"/>
              <a:chExt cx="7673225" cy="3124015"/>
            </a:xfrm>
            <a:solidFill>
              <a:srgbClr val="D9E3EB">
                <a:alpha val="32000"/>
              </a:srgbClr>
            </a:solidFill>
          </p:grpSpPr>
          <p:sp>
            <p:nvSpPr>
              <p:cNvPr id="41" name="Freeform 6">
                <a:extLst>
                  <a:ext uri="{FF2B5EF4-FFF2-40B4-BE49-F238E27FC236}">
                    <a16:creationId xmlns:a16="http://schemas.microsoft.com/office/drawing/2014/main" id="{BFFE77C3-D164-448C-83BB-1C7E8FB05B34}"/>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5" name="Group 5">
              <a:extLst>
                <a:ext uri="{FF2B5EF4-FFF2-40B4-BE49-F238E27FC236}">
                  <a16:creationId xmlns:a16="http://schemas.microsoft.com/office/drawing/2014/main" id="{48F5E97E-8B44-74B1-7648-EA804A1A54DD}"/>
                </a:ext>
              </a:extLst>
            </p:cNvPr>
            <p:cNvGrpSpPr/>
            <p:nvPr/>
          </p:nvGrpSpPr>
          <p:grpSpPr>
            <a:xfrm>
              <a:off x="13642220" y="4269522"/>
              <a:ext cx="3275292" cy="2072530"/>
              <a:chOff x="0" y="0"/>
              <a:chExt cx="7673225" cy="3124015"/>
            </a:xfrm>
            <a:solidFill>
              <a:srgbClr val="8193A8">
                <a:alpha val="32000"/>
              </a:srgbClr>
            </a:solidFill>
          </p:grpSpPr>
          <p:sp>
            <p:nvSpPr>
              <p:cNvPr id="40" name="Freeform 6">
                <a:extLst>
                  <a:ext uri="{FF2B5EF4-FFF2-40B4-BE49-F238E27FC236}">
                    <a16:creationId xmlns:a16="http://schemas.microsoft.com/office/drawing/2014/main" id="{4F32C53F-676E-F13E-BD3B-E020509D6B37}"/>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9" name="Group 8">
              <a:extLst>
                <a:ext uri="{FF2B5EF4-FFF2-40B4-BE49-F238E27FC236}">
                  <a16:creationId xmlns:a16="http://schemas.microsoft.com/office/drawing/2014/main" id="{8D9D3EEC-49AE-CA99-3D13-03DCA847D2D4}"/>
                </a:ext>
              </a:extLst>
            </p:cNvPr>
            <p:cNvGrpSpPr/>
            <p:nvPr/>
          </p:nvGrpSpPr>
          <p:grpSpPr>
            <a:xfrm>
              <a:off x="494140" y="4223157"/>
              <a:ext cx="16478959" cy="2158706"/>
              <a:chOff x="572288" y="3829548"/>
              <a:chExt cx="16478959" cy="2158706"/>
            </a:xfrm>
          </p:grpSpPr>
          <p:grpSp>
            <p:nvGrpSpPr>
              <p:cNvPr id="14" name="Group 13">
                <a:extLst>
                  <a:ext uri="{FF2B5EF4-FFF2-40B4-BE49-F238E27FC236}">
                    <a16:creationId xmlns:a16="http://schemas.microsoft.com/office/drawing/2014/main" id="{07F4AD1F-AD2E-4A0B-1A35-B3537E297D6E}"/>
                  </a:ext>
                </a:extLst>
              </p:cNvPr>
              <p:cNvGrpSpPr/>
              <p:nvPr/>
            </p:nvGrpSpPr>
            <p:grpSpPr>
              <a:xfrm>
                <a:off x="572288" y="3829548"/>
                <a:ext cx="12076912" cy="2152151"/>
                <a:chOff x="2398874" y="3886300"/>
                <a:chExt cx="13471129" cy="2346293"/>
              </a:xfrm>
            </p:grpSpPr>
            <p:grpSp>
              <p:nvGrpSpPr>
                <p:cNvPr id="19" name="Group 2">
                  <a:extLst>
                    <a:ext uri="{FF2B5EF4-FFF2-40B4-BE49-F238E27FC236}">
                      <a16:creationId xmlns:a16="http://schemas.microsoft.com/office/drawing/2014/main" id="{119468AF-EFAF-AA44-CEE5-9B6D5315A022}"/>
                    </a:ext>
                  </a:extLst>
                </p:cNvPr>
                <p:cNvGrpSpPr/>
                <p:nvPr/>
              </p:nvGrpSpPr>
              <p:grpSpPr>
                <a:xfrm>
                  <a:off x="2417997" y="3886300"/>
                  <a:ext cx="3674849" cy="2346293"/>
                  <a:chOff x="0" y="0"/>
                  <a:chExt cx="4754393" cy="3035553"/>
                </a:xfrm>
              </p:grpSpPr>
              <p:sp>
                <p:nvSpPr>
                  <p:cNvPr id="39" name="Freeform 3">
                    <a:extLst>
                      <a:ext uri="{FF2B5EF4-FFF2-40B4-BE49-F238E27FC236}">
                        <a16:creationId xmlns:a16="http://schemas.microsoft.com/office/drawing/2014/main" id="{252FDB27-6294-26E0-4686-62242EA77EB7}"/>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20" name="Group 4">
                  <a:extLst>
                    <a:ext uri="{FF2B5EF4-FFF2-40B4-BE49-F238E27FC236}">
                      <a16:creationId xmlns:a16="http://schemas.microsoft.com/office/drawing/2014/main" id="{72F9743D-1A77-E9C6-FB21-F7E1FD09ECC1}"/>
                    </a:ext>
                  </a:extLst>
                </p:cNvPr>
                <p:cNvGrpSpPr/>
                <p:nvPr/>
              </p:nvGrpSpPr>
              <p:grpSpPr>
                <a:xfrm>
                  <a:off x="7304036" y="3886300"/>
                  <a:ext cx="3674849" cy="2346293"/>
                  <a:chOff x="0" y="0"/>
                  <a:chExt cx="4754393" cy="3035553"/>
                </a:xfrm>
              </p:grpSpPr>
              <p:sp>
                <p:nvSpPr>
                  <p:cNvPr id="38" name="Freeform 5">
                    <a:extLst>
                      <a:ext uri="{FF2B5EF4-FFF2-40B4-BE49-F238E27FC236}">
                        <a16:creationId xmlns:a16="http://schemas.microsoft.com/office/drawing/2014/main" id="{5D272A4B-8CC0-BA83-E3B3-4BE593A29B96}"/>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21" name="Group 6">
                  <a:extLst>
                    <a:ext uri="{FF2B5EF4-FFF2-40B4-BE49-F238E27FC236}">
                      <a16:creationId xmlns:a16="http://schemas.microsoft.com/office/drawing/2014/main" id="{678EBC2D-814F-52E1-3745-69A3784F91C6}"/>
                    </a:ext>
                  </a:extLst>
                </p:cNvPr>
                <p:cNvGrpSpPr/>
                <p:nvPr/>
              </p:nvGrpSpPr>
              <p:grpSpPr>
                <a:xfrm>
                  <a:off x="12195154" y="3886300"/>
                  <a:ext cx="3674849" cy="2346293"/>
                  <a:chOff x="0" y="0"/>
                  <a:chExt cx="4754393" cy="3035553"/>
                </a:xfrm>
              </p:grpSpPr>
              <p:sp>
                <p:nvSpPr>
                  <p:cNvPr id="30" name="Freeform 7">
                    <a:extLst>
                      <a:ext uri="{FF2B5EF4-FFF2-40B4-BE49-F238E27FC236}">
                        <a16:creationId xmlns:a16="http://schemas.microsoft.com/office/drawing/2014/main" id="{F0A9CBC9-6E3B-FDB5-460D-6C496203D8BB}"/>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22" name="Picture 8">
                  <a:extLst>
                    <a:ext uri="{FF2B5EF4-FFF2-40B4-BE49-F238E27FC236}">
                      <a16:creationId xmlns:a16="http://schemas.microsoft.com/office/drawing/2014/main" id="{C2C923D7-B604-944F-4164-1175EFE5CC4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331995" y="4829561"/>
                  <a:ext cx="732892" cy="388433"/>
                </a:xfrm>
                <a:prstGeom prst="rect">
                  <a:avLst/>
                </a:prstGeom>
              </p:spPr>
            </p:pic>
            <p:sp>
              <p:nvSpPr>
                <p:cNvPr id="24" name="TextBox 10">
                  <a:extLst>
                    <a:ext uri="{FF2B5EF4-FFF2-40B4-BE49-F238E27FC236}">
                      <a16:creationId xmlns:a16="http://schemas.microsoft.com/office/drawing/2014/main" id="{DA0C24BD-3FF8-30CD-7BDB-D1CFBB7E1C81}"/>
                    </a:ext>
                  </a:extLst>
                </p:cNvPr>
                <p:cNvSpPr txBox="1"/>
                <p:nvPr/>
              </p:nvSpPr>
              <p:spPr>
                <a:xfrm>
                  <a:off x="2920021"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51%</a:t>
                  </a:r>
                </a:p>
              </p:txBody>
            </p:sp>
            <p:sp>
              <p:nvSpPr>
                <p:cNvPr id="25" name="TextBox 11">
                  <a:extLst>
                    <a:ext uri="{FF2B5EF4-FFF2-40B4-BE49-F238E27FC236}">
                      <a16:creationId xmlns:a16="http://schemas.microsoft.com/office/drawing/2014/main" id="{A3B38DA5-F7C0-3360-AEB1-7667424914CF}"/>
                    </a:ext>
                  </a:extLst>
                </p:cNvPr>
                <p:cNvSpPr txBox="1"/>
                <p:nvPr/>
              </p:nvSpPr>
              <p:spPr>
                <a:xfrm>
                  <a:off x="7806060"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50%</a:t>
                  </a:r>
                </a:p>
              </p:txBody>
            </p:sp>
            <p:sp>
              <p:nvSpPr>
                <p:cNvPr id="26" name="TextBox 12">
                  <a:extLst>
                    <a:ext uri="{FF2B5EF4-FFF2-40B4-BE49-F238E27FC236}">
                      <a16:creationId xmlns:a16="http://schemas.microsoft.com/office/drawing/2014/main" id="{906A7F32-2FCA-B388-7D07-CF38B59AE0E1}"/>
                    </a:ext>
                  </a:extLst>
                </p:cNvPr>
                <p:cNvSpPr txBox="1"/>
                <p:nvPr/>
              </p:nvSpPr>
              <p:spPr>
                <a:xfrm>
                  <a:off x="12697178"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79%</a:t>
                  </a:r>
                </a:p>
              </p:txBody>
            </p:sp>
            <p:sp>
              <p:nvSpPr>
                <p:cNvPr id="27" name="TextBox 13">
                  <a:extLst>
                    <a:ext uri="{FF2B5EF4-FFF2-40B4-BE49-F238E27FC236}">
                      <a16:creationId xmlns:a16="http://schemas.microsoft.com/office/drawing/2014/main" id="{5A9D08EA-A744-93ED-B8C5-731EBDAC5913}"/>
                    </a:ext>
                  </a:extLst>
                </p:cNvPr>
                <p:cNvSpPr txBox="1"/>
                <p:nvPr/>
              </p:nvSpPr>
              <p:spPr>
                <a:xfrm>
                  <a:off x="2398874" y="5016910"/>
                  <a:ext cx="3674849" cy="939513"/>
                </a:xfrm>
                <a:prstGeom prst="rect">
                  <a:avLst/>
                </a:prstGeom>
              </p:spPr>
              <p:txBody>
                <a:bodyPr lIns="0" tIns="0" rIns="0" bIns="0" rtlCol="0" anchor="t">
                  <a:spAutoFit/>
                </a:bodyPr>
                <a:lstStyle/>
                <a:p>
                  <a:pPr algn="ctr"/>
                  <a:r>
                    <a:rPr lang="en-US" sz="2800" b="1" i="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Gradient Boosted Trees</a:t>
                  </a:r>
                </a:p>
              </p:txBody>
            </p:sp>
            <p:sp>
              <p:nvSpPr>
                <p:cNvPr id="28" name="TextBox 14">
                  <a:extLst>
                    <a:ext uri="{FF2B5EF4-FFF2-40B4-BE49-F238E27FC236}">
                      <a16:creationId xmlns:a16="http://schemas.microsoft.com/office/drawing/2014/main" id="{2C8914E7-2C8D-D293-FD72-A8004B772109}"/>
                    </a:ext>
                  </a:extLst>
                </p:cNvPr>
                <p:cNvSpPr txBox="1"/>
                <p:nvPr/>
              </p:nvSpPr>
              <p:spPr>
                <a:xfrm>
                  <a:off x="7462180" y="4930252"/>
                  <a:ext cx="3674849" cy="562170"/>
                </a:xfrm>
                <a:prstGeom prst="rect">
                  <a:avLst/>
                </a:prstGeom>
              </p:spPr>
              <p:txBody>
                <a:bodyPr lIns="0" tIns="0" rIns="0" bIns="0" rtlCol="0" anchor="t">
                  <a:spAutoFit/>
                </a:bodyPr>
                <a:lstStyle/>
                <a:p>
                  <a:pPr algn="ctr">
                    <a:lnSpc>
                      <a:spcPts val="4374"/>
                    </a:lnSpc>
                  </a:pPr>
                  <a:r>
                    <a:rPr lang="en-US" sz="2800" b="1" i="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Decision Tree</a:t>
                  </a:r>
                  <a:endParaRPr lang="en-US" sz="2800" b="1"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9" name="TextBox 15">
                  <a:extLst>
                    <a:ext uri="{FF2B5EF4-FFF2-40B4-BE49-F238E27FC236}">
                      <a16:creationId xmlns:a16="http://schemas.microsoft.com/office/drawing/2014/main" id="{0C3FD954-8736-66BB-E65D-C67FB64F4A27}"/>
                    </a:ext>
                  </a:extLst>
                </p:cNvPr>
                <p:cNvSpPr txBox="1"/>
                <p:nvPr/>
              </p:nvSpPr>
              <p:spPr>
                <a:xfrm>
                  <a:off x="12177923" y="4776579"/>
                  <a:ext cx="3674849" cy="1179844"/>
                </a:xfrm>
                <a:prstGeom prst="rect">
                  <a:avLst/>
                </a:prstGeom>
              </p:spPr>
              <p:txBody>
                <a:bodyPr lIns="0" tIns="0" rIns="0" bIns="0" rtlCol="0" anchor="t">
                  <a:spAutoFit/>
                </a:bodyPr>
                <a:lstStyle/>
                <a:p>
                  <a:pPr algn="ctr">
                    <a:lnSpc>
                      <a:spcPts val="4374"/>
                    </a:lnSpc>
                  </a:pPr>
                  <a:r>
                    <a:rPr lang="en-US" sz="2800" b="1" i="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Gradient Boosted Trees</a:t>
                  </a:r>
                </a:p>
              </p:txBody>
            </p:sp>
          </p:grpSp>
          <p:sp>
            <p:nvSpPr>
              <p:cNvPr id="15" name="Freeform 7">
                <a:extLst>
                  <a:ext uri="{FF2B5EF4-FFF2-40B4-BE49-F238E27FC236}">
                    <a16:creationId xmlns:a16="http://schemas.microsoft.com/office/drawing/2014/main" id="{495C80A5-2BC0-4BFB-3AC8-E17A13B0764A}"/>
                  </a:ext>
                </a:extLst>
              </p:cNvPr>
              <p:cNvSpPr/>
              <p:nvPr/>
            </p:nvSpPr>
            <p:spPr>
              <a:xfrm>
                <a:off x="13739590" y="3836103"/>
                <a:ext cx="3294514"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16" name="Picture 9">
                <a:extLst>
                  <a:ext uri="{FF2B5EF4-FFF2-40B4-BE49-F238E27FC236}">
                    <a16:creationId xmlns:a16="http://schemas.microsoft.com/office/drawing/2014/main" id="{8ED29516-A234-633D-99CE-FC3D10746F4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861489" y="4701315"/>
                <a:ext cx="657040" cy="356292"/>
              </a:xfrm>
              <a:prstGeom prst="rect">
                <a:avLst/>
              </a:prstGeom>
            </p:spPr>
          </p:pic>
          <p:sp>
            <p:nvSpPr>
              <p:cNvPr id="17" name="TextBox 12">
                <a:extLst>
                  <a:ext uri="{FF2B5EF4-FFF2-40B4-BE49-F238E27FC236}">
                    <a16:creationId xmlns:a16="http://schemas.microsoft.com/office/drawing/2014/main" id="{23C680A8-D152-191B-8858-4A540BCDB8E1}"/>
                  </a:ext>
                </a:extLst>
              </p:cNvPr>
              <p:cNvSpPr txBox="1"/>
              <p:nvPr/>
            </p:nvSpPr>
            <p:spPr>
              <a:xfrm>
                <a:off x="14189656" y="4094432"/>
                <a:ext cx="242866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78%</a:t>
                </a:r>
              </a:p>
            </p:txBody>
          </p:sp>
          <p:sp>
            <p:nvSpPr>
              <p:cNvPr id="18" name="TextBox 15">
                <a:extLst>
                  <a:ext uri="{FF2B5EF4-FFF2-40B4-BE49-F238E27FC236}">
                    <a16:creationId xmlns:a16="http://schemas.microsoft.com/office/drawing/2014/main" id="{2FAC6050-1708-AAA5-8E07-0BCB7296485E}"/>
                  </a:ext>
                </a:extLst>
              </p:cNvPr>
              <p:cNvSpPr txBox="1"/>
              <p:nvPr/>
            </p:nvSpPr>
            <p:spPr>
              <a:xfrm>
                <a:off x="13756733" y="4764297"/>
                <a:ext cx="3294514" cy="430887"/>
              </a:xfrm>
              <a:prstGeom prst="rect">
                <a:avLst/>
              </a:prstGeom>
            </p:spPr>
            <p:txBody>
              <a:bodyPr lIns="0" tIns="0" rIns="0" bIns="0" rtlCol="0" anchor="t">
                <a:spAutoFit/>
              </a:bodyPr>
              <a:lstStyle/>
              <a:p>
                <a:pPr algn="ctr"/>
                <a:r>
                  <a:rPr lang="en-US" sz="2800" b="1" i="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Decision Tree</a:t>
                </a:r>
              </a:p>
            </p:txBody>
          </p:sp>
        </p:grpSp>
        <p:grpSp>
          <p:nvGrpSpPr>
            <p:cNvPr id="7" name="Group 5">
              <a:extLst>
                <a:ext uri="{FF2B5EF4-FFF2-40B4-BE49-F238E27FC236}">
                  <a16:creationId xmlns:a16="http://schemas.microsoft.com/office/drawing/2014/main" id="{DC627DA5-A2F5-E6EE-9D00-A89FCAEB8C15}"/>
                </a:ext>
              </a:extLst>
            </p:cNvPr>
            <p:cNvGrpSpPr/>
            <p:nvPr/>
          </p:nvGrpSpPr>
          <p:grpSpPr>
            <a:xfrm>
              <a:off x="4874490" y="4270456"/>
              <a:ext cx="3275292" cy="2072530"/>
              <a:chOff x="-102843" y="8085"/>
              <a:chExt cx="7673225" cy="3124015"/>
            </a:xfrm>
            <a:solidFill>
              <a:srgbClr val="8193A8">
                <a:alpha val="32000"/>
              </a:srgbClr>
            </a:solidFill>
          </p:grpSpPr>
          <p:sp>
            <p:nvSpPr>
              <p:cNvPr id="8" name="Freeform 6">
                <a:extLst>
                  <a:ext uri="{FF2B5EF4-FFF2-40B4-BE49-F238E27FC236}">
                    <a16:creationId xmlns:a16="http://schemas.microsoft.com/office/drawing/2014/main" id="{3D6925E0-24B3-5FB5-9694-533E524BCEC0}"/>
                  </a:ext>
                </a:extLst>
              </p:cNvPr>
              <p:cNvSpPr/>
              <p:nvPr/>
            </p:nvSpPr>
            <p:spPr>
              <a:xfrm>
                <a:off x="-102843" y="8085"/>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txBody>
              <a:bodyPr/>
              <a:lstStyle/>
              <a:p>
                <a:endParaRPr lang="ar-SA" dirty="0"/>
              </a:p>
            </p:txBody>
          </p:sp>
        </p:grpSp>
      </p:grpSp>
      <p:sp>
        <p:nvSpPr>
          <p:cNvPr id="43" name="TextBox 51">
            <a:extLst>
              <a:ext uri="{FF2B5EF4-FFF2-40B4-BE49-F238E27FC236}">
                <a16:creationId xmlns:a16="http://schemas.microsoft.com/office/drawing/2014/main" id="{86CAD261-ED3C-E528-8BA8-37D05269EA64}"/>
              </a:ext>
            </a:extLst>
          </p:cNvPr>
          <p:cNvSpPr txBox="1"/>
          <p:nvPr/>
        </p:nvSpPr>
        <p:spPr>
          <a:xfrm>
            <a:off x="2650568" y="521679"/>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MODELS</a:t>
            </a:r>
          </a:p>
        </p:txBody>
      </p:sp>
      <p:sp>
        <p:nvSpPr>
          <p:cNvPr id="44" name="TextBox 28">
            <a:extLst>
              <a:ext uri="{FF2B5EF4-FFF2-40B4-BE49-F238E27FC236}">
                <a16:creationId xmlns:a16="http://schemas.microsoft.com/office/drawing/2014/main" id="{F56224EE-4C7B-F641-D126-94F5E1BF2139}"/>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ACCURECY</a:t>
            </a:r>
          </a:p>
        </p:txBody>
      </p:sp>
      <p:sp>
        <p:nvSpPr>
          <p:cNvPr id="46" name="Rectangle 1">
            <a:extLst>
              <a:ext uri="{FF2B5EF4-FFF2-40B4-BE49-F238E27FC236}">
                <a16:creationId xmlns:a16="http://schemas.microsoft.com/office/drawing/2014/main" id="{884F976E-B1A2-7667-E847-DD57E0F45C46}"/>
              </a:ext>
            </a:extLst>
          </p:cNvPr>
          <p:cNvSpPr>
            <a:spLocks noChangeArrowheads="1"/>
          </p:cNvSpPr>
          <p:nvPr/>
        </p:nvSpPr>
        <p:spPr bwMode="auto">
          <a:xfrm>
            <a:off x="457200" y="36798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SA" altLang="ar-SA" sz="1800" b="0" i="0" u="none" strike="noStrike" cap="none" normalizeH="0" baseline="0">
                <a:ln>
                  <a:noFill/>
                </a:ln>
                <a:solidFill>
                  <a:schemeClr val="tx1"/>
                </a:solidFill>
                <a:effectLst/>
                <a:latin typeface="Arial" panose="020B0604020202020204" pitchFamily="34" charset="0"/>
              </a:rPr>
            </a:br>
            <a:endParaRPr kumimoji="0" lang="ar-SA" altLang="ar-SA" sz="1800" b="0" i="0" u="none" strike="noStrike" cap="none" normalizeH="0" baseline="0">
              <a:ln>
                <a:noFill/>
              </a:ln>
              <a:solidFill>
                <a:schemeClr val="tx1"/>
              </a:solidFill>
              <a:effectLst/>
              <a:latin typeface="Arial" panose="020B0604020202020204" pitchFamily="34" charset="0"/>
            </a:endParaRPr>
          </a:p>
        </p:txBody>
      </p:sp>
      <p:sp>
        <p:nvSpPr>
          <p:cNvPr id="47" name="TextBox 51">
            <a:extLst>
              <a:ext uri="{FF2B5EF4-FFF2-40B4-BE49-F238E27FC236}">
                <a16:creationId xmlns:a16="http://schemas.microsoft.com/office/drawing/2014/main" id="{A6685138-DABA-FB1F-4EA2-F75DD00FD37B}"/>
              </a:ext>
            </a:extLst>
          </p:cNvPr>
          <p:cNvSpPr txBox="1"/>
          <p:nvPr/>
        </p:nvSpPr>
        <p:spPr>
          <a:xfrm>
            <a:off x="1944691" y="2990554"/>
            <a:ext cx="5433186" cy="1400640"/>
          </a:xfrm>
          <a:prstGeom prst="rect">
            <a:avLst/>
          </a:prstGeom>
        </p:spPr>
        <p:txBody>
          <a:bodyPr wrap="square"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5400" b="1" i="0" u="none" strike="noStrike" kern="1200" cap="none" spc="444" normalizeH="0" baseline="0" noProof="0" dirty="0">
                <a:ln>
                  <a:noFill/>
                </a:ln>
                <a:solidFill>
                  <a:srgbClr val="6B81A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Classification</a:t>
            </a:r>
            <a:endParaRPr kumimoji="0" lang="en-US" sz="6000" b="1" i="0" u="none" strike="noStrike" kern="1200" cap="none" spc="444" normalizeH="0" baseline="0" noProof="0" dirty="0">
              <a:ln>
                <a:noFill/>
              </a:ln>
              <a:solidFill>
                <a:srgbClr val="6B81A6"/>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48" name="TextBox 51">
            <a:extLst>
              <a:ext uri="{FF2B5EF4-FFF2-40B4-BE49-F238E27FC236}">
                <a16:creationId xmlns:a16="http://schemas.microsoft.com/office/drawing/2014/main" id="{D1E4F7CF-B4B0-8E5C-1CE9-FC77B8035FC4}"/>
              </a:ext>
            </a:extLst>
          </p:cNvPr>
          <p:cNvSpPr txBox="1"/>
          <p:nvPr/>
        </p:nvSpPr>
        <p:spPr>
          <a:xfrm>
            <a:off x="10776871" y="2988181"/>
            <a:ext cx="5433186" cy="1405385"/>
          </a:xfrm>
          <a:prstGeom prst="rect">
            <a:avLst/>
          </a:prstGeom>
        </p:spPr>
        <p:txBody>
          <a:bodyPr wrap="square" lIns="0" tIns="0" rIns="0" bIns="0" rtlCol="0" anchor="t">
            <a:spAutoFit/>
          </a:bodyPr>
          <a:lstStyle/>
          <a:p>
            <a:pPr algn="ctr">
              <a:lnSpc>
                <a:spcPts val="12459"/>
              </a:lnSpc>
              <a:defRPr/>
            </a:pPr>
            <a:r>
              <a:rPr lang="en-US" sz="5400" b="1" i="0" dirty="0">
                <a:solidFill>
                  <a:srgbClr val="6B81A6"/>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Regression</a:t>
            </a:r>
            <a:r>
              <a:rPr lang="en-US" sz="6000" b="1" i="0" dirty="0">
                <a:effectLst/>
                <a:latin typeface="-apple-system"/>
              </a:rPr>
              <a:t> </a:t>
            </a:r>
          </a:p>
        </p:txBody>
      </p:sp>
      <p:pic>
        <p:nvPicPr>
          <p:cNvPr id="51" name="Picture 8" descr="Line arrow: Counter-clockwise curve with solid fill">
            <a:extLst>
              <a:ext uri="{FF2B5EF4-FFF2-40B4-BE49-F238E27FC236}">
                <a16:creationId xmlns:a16="http://schemas.microsoft.com/office/drawing/2014/main" id="{8E0F95F9-7FB3-D77B-BD48-B00AF5659DE8}"/>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rot="13076250">
            <a:off x="1956866" y="4220606"/>
            <a:ext cx="356292" cy="356292"/>
          </a:xfrm>
          <a:prstGeom prst="rect">
            <a:avLst/>
          </a:prstGeom>
        </p:spPr>
      </p:pic>
      <p:pic>
        <p:nvPicPr>
          <p:cNvPr id="56" name="Picture 8" descr="Line arrow: Counter-clockwise curve with solid fill">
            <a:extLst>
              <a:ext uri="{FF2B5EF4-FFF2-40B4-BE49-F238E27FC236}">
                <a16:creationId xmlns:a16="http://schemas.microsoft.com/office/drawing/2014/main" id="{96EDFFBF-AACB-7CC8-31EC-FC4F7251195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rot="13076250">
            <a:off x="11342700" y="4253342"/>
            <a:ext cx="356292" cy="356292"/>
          </a:xfrm>
          <a:prstGeom prst="rect">
            <a:avLst/>
          </a:prstGeom>
        </p:spPr>
      </p:pic>
      <p:pic>
        <p:nvPicPr>
          <p:cNvPr id="59" name="Picture 8" descr="Line arrow: Counter-clockwise curve with solid fill">
            <a:extLst>
              <a:ext uri="{FF2B5EF4-FFF2-40B4-BE49-F238E27FC236}">
                <a16:creationId xmlns:a16="http://schemas.microsoft.com/office/drawing/2014/main" id="{5F6E5320-C045-7D90-9E94-C4112032C0BD}"/>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rot="8523750" flipH="1">
            <a:off x="7051188" y="4211515"/>
            <a:ext cx="356292" cy="356292"/>
          </a:xfrm>
          <a:prstGeom prst="rect">
            <a:avLst/>
          </a:prstGeom>
        </p:spPr>
      </p:pic>
      <p:pic>
        <p:nvPicPr>
          <p:cNvPr id="60" name="Picture 8" descr="Line arrow: Counter-clockwise curve with solid fill">
            <a:extLst>
              <a:ext uri="{FF2B5EF4-FFF2-40B4-BE49-F238E27FC236}">
                <a16:creationId xmlns:a16="http://schemas.microsoft.com/office/drawing/2014/main" id="{A48D0AA5-E0C6-FE56-68FE-DCE94B76077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rot="8523750" flipH="1">
            <a:off x="15051201" y="4253342"/>
            <a:ext cx="356292" cy="356292"/>
          </a:xfrm>
          <a:prstGeom prst="rect">
            <a:avLst/>
          </a:prstGeom>
        </p:spPr>
      </p:pic>
    </p:spTree>
    <p:extLst>
      <p:ext uri="{BB962C8B-B14F-4D97-AF65-F5344CB8AC3E}">
        <p14:creationId xmlns:p14="http://schemas.microsoft.com/office/powerpoint/2010/main" val="890258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8038" y="5192608"/>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709204"/>
            <a:ext cx="1273715" cy="1273715"/>
          </a:xfrm>
          <a:prstGeom prst="rect">
            <a:avLst/>
          </a:prstGeom>
        </p:spPr>
      </p:pic>
      <p:pic>
        <p:nvPicPr>
          <p:cNvPr id="24" name="Picture 2">
            <a:extLst>
              <a:ext uri="{FF2B5EF4-FFF2-40B4-BE49-F238E27FC236}">
                <a16:creationId xmlns:a16="http://schemas.microsoft.com/office/drawing/2014/main" id="{65E2439A-3B17-52AF-8479-675B256BB823}"/>
              </a:ext>
            </a:extLst>
          </p:cNvPr>
          <p:cNvPicPr>
            <a:picLocks noGrp="1" noRot="1" noChangeAspect="1" noMove="1" noResize="1" noEditPoints="1" noAdjustHandles="1" noChangeArrowheads="1" noChangeShapeType="1" noCrop="1"/>
          </p:cNvPicPr>
          <p:nvPr/>
        </p:nvPicPr>
        <p:blipFill>
          <a:blip r:embed="rId12">
            <a:alphaModFix amt="60000"/>
          </a:blip>
          <a:srcRect t="7812" b="7812"/>
          <a:stretch>
            <a:fillRect/>
          </a:stretch>
        </p:blipFill>
        <p:spPr>
          <a:xfrm>
            <a:off x="0" y="44382"/>
            <a:ext cx="18288000" cy="10287000"/>
          </a:xfrm>
          <a:prstGeom prst="rect">
            <a:avLst/>
          </a:prstGeom>
        </p:spPr>
      </p:pic>
      <p:sp>
        <p:nvSpPr>
          <p:cNvPr id="22" name="TextBox 51">
            <a:extLst>
              <a:ext uri="{FF2B5EF4-FFF2-40B4-BE49-F238E27FC236}">
                <a16:creationId xmlns:a16="http://schemas.microsoft.com/office/drawing/2014/main" id="{E517A330-E465-321C-CF6E-0D5EDB9C03DE}"/>
              </a:ext>
            </a:extLst>
          </p:cNvPr>
          <p:cNvSpPr txBox="1"/>
          <p:nvPr/>
        </p:nvSpPr>
        <p:spPr>
          <a:xfrm>
            <a:off x="2592781" y="423553"/>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PROJECT</a:t>
            </a:r>
          </a:p>
        </p:txBody>
      </p:sp>
      <p:sp>
        <p:nvSpPr>
          <p:cNvPr id="23" name="TextBox 28">
            <a:extLst>
              <a:ext uri="{FF2B5EF4-FFF2-40B4-BE49-F238E27FC236}">
                <a16:creationId xmlns:a16="http://schemas.microsoft.com/office/drawing/2014/main" id="{8901F110-BE98-FCA9-637E-5A534DCE95D1}"/>
              </a:ext>
            </a:extLst>
          </p:cNvPr>
          <p:cNvSpPr txBox="1"/>
          <p:nvPr/>
        </p:nvSpPr>
        <p:spPr>
          <a:xfrm>
            <a:off x="6703205" y="1666518"/>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DETAILS</a:t>
            </a:r>
          </a:p>
        </p:txBody>
      </p:sp>
      <p:sp>
        <p:nvSpPr>
          <p:cNvPr id="15" name="TextBox 2">
            <a:extLst>
              <a:ext uri="{FF2B5EF4-FFF2-40B4-BE49-F238E27FC236}">
                <a16:creationId xmlns:a16="http://schemas.microsoft.com/office/drawing/2014/main" id="{3B8BF05B-C8C8-2F46-F836-5E2D31DECF0B}"/>
              </a:ext>
            </a:extLst>
          </p:cNvPr>
          <p:cNvSpPr txBox="1"/>
          <p:nvPr/>
        </p:nvSpPr>
        <p:spPr>
          <a:xfrm>
            <a:off x="1899212" y="3504184"/>
            <a:ext cx="14489576" cy="1477328"/>
          </a:xfrm>
          <a:prstGeom prst="rect">
            <a:avLst/>
          </a:prstGeom>
        </p:spPr>
        <p:txBody>
          <a:bodyPr wrap="square" lIns="0" tIns="0" rIns="0" bIns="0" rtlCol="0" anchor="t">
            <a:spAutoFit/>
          </a:bodyPr>
          <a:lstStyle/>
          <a:p>
            <a:pPr algn="ctr"/>
            <a:r>
              <a:rPr lang="en-US" sz="2400" b="1" dirty="0">
                <a:solidFill>
                  <a:srgbClr val="2B4467"/>
                </a:solidFill>
                <a:latin typeface="Times New Roman" panose="02020603050405020304" pitchFamily="18" charset="0"/>
                <a:cs typeface="Times New Roman" panose="02020603050405020304" pitchFamily="18" charset="0"/>
              </a:rPr>
              <a:t>We searched for dataset with 1M record and 15 columns, but the datasets was limited either it is not applicable to use or has been used in the previous weeks.</a:t>
            </a:r>
          </a:p>
          <a:p>
            <a:pPr algn="ctr"/>
            <a:endParaRPr lang="en-US" sz="2400" b="1" dirty="0">
              <a:solidFill>
                <a:srgbClr val="2B4467"/>
              </a:solidFill>
              <a:latin typeface="Times New Roman" panose="02020603050405020304" pitchFamily="18" charset="0"/>
              <a:cs typeface="Times New Roman" panose="02020603050405020304" pitchFamily="18" charset="0"/>
            </a:endParaRPr>
          </a:p>
          <a:p>
            <a:pPr algn="ctr"/>
            <a:r>
              <a:rPr lang="en-US" sz="2400" b="1" dirty="0">
                <a:solidFill>
                  <a:srgbClr val="6B81A6"/>
                </a:solidFill>
                <a:latin typeface="Times New Roman" panose="02020603050405020304" pitchFamily="18" charset="0"/>
                <a:cs typeface="Times New Roman" panose="02020603050405020304" pitchFamily="18" charset="0"/>
              </a:rPr>
              <a:t> So, we did extra work instead of the preprocessing, which is:</a:t>
            </a:r>
          </a:p>
        </p:txBody>
      </p:sp>
      <p:grpSp>
        <p:nvGrpSpPr>
          <p:cNvPr id="26" name="Group 2">
            <a:extLst>
              <a:ext uri="{FF2B5EF4-FFF2-40B4-BE49-F238E27FC236}">
                <a16:creationId xmlns:a16="http://schemas.microsoft.com/office/drawing/2014/main" id="{518378A8-5C51-D2BE-64BC-DE4AA5FB2656}"/>
              </a:ext>
            </a:extLst>
          </p:cNvPr>
          <p:cNvGrpSpPr/>
          <p:nvPr/>
        </p:nvGrpSpPr>
        <p:grpSpPr>
          <a:xfrm>
            <a:off x="2587917" y="5585594"/>
            <a:ext cx="3674849" cy="2346293"/>
            <a:chOff x="0" y="0"/>
            <a:chExt cx="4754393" cy="3035553"/>
          </a:xfrm>
        </p:grpSpPr>
        <p:sp>
          <p:nvSpPr>
            <p:cNvPr id="27" name="Freeform 3">
              <a:extLst>
                <a:ext uri="{FF2B5EF4-FFF2-40B4-BE49-F238E27FC236}">
                  <a16:creationId xmlns:a16="http://schemas.microsoft.com/office/drawing/2014/main" id="{2D3D8FFF-8C26-2047-B7D4-3BBE9822BCF8}"/>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28" name="Group 4">
            <a:extLst>
              <a:ext uri="{FF2B5EF4-FFF2-40B4-BE49-F238E27FC236}">
                <a16:creationId xmlns:a16="http://schemas.microsoft.com/office/drawing/2014/main" id="{3B1A7996-3A25-6414-9459-E3493F012C28}"/>
              </a:ext>
            </a:extLst>
          </p:cNvPr>
          <p:cNvGrpSpPr/>
          <p:nvPr/>
        </p:nvGrpSpPr>
        <p:grpSpPr>
          <a:xfrm>
            <a:off x="7473956" y="5585594"/>
            <a:ext cx="3674849" cy="2346293"/>
            <a:chOff x="0" y="0"/>
            <a:chExt cx="4754393" cy="3035553"/>
          </a:xfrm>
        </p:grpSpPr>
        <p:sp>
          <p:nvSpPr>
            <p:cNvPr id="29" name="Freeform 5">
              <a:extLst>
                <a:ext uri="{FF2B5EF4-FFF2-40B4-BE49-F238E27FC236}">
                  <a16:creationId xmlns:a16="http://schemas.microsoft.com/office/drawing/2014/main" id="{1A40DDFC-63FE-A400-78EB-A167443612DA}"/>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30" name="Group 6">
            <a:extLst>
              <a:ext uri="{FF2B5EF4-FFF2-40B4-BE49-F238E27FC236}">
                <a16:creationId xmlns:a16="http://schemas.microsoft.com/office/drawing/2014/main" id="{BBE7EBAF-87AF-5F4F-902C-7234C8E13E4D}"/>
              </a:ext>
            </a:extLst>
          </p:cNvPr>
          <p:cNvGrpSpPr/>
          <p:nvPr/>
        </p:nvGrpSpPr>
        <p:grpSpPr>
          <a:xfrm>
            <a:off x="12365074" y="5585594"/>
            <a:ext cx="3674849" cy="2346293"/>
            <a:chOff x="0" y="0"/>
            <a:chExt cx="4754393" cy="3035553"/>
          </a:xfrm>
        </p:grpSpPr>
        <p:sp>
          <p:nvSpPr>
            <p:cNvPr id="38" name="Freeform 7">
              <a:extLst>
                <a:ext uri="{FF2B5EF4-FFF2-40B4-BE49-F238E27FC236}">
                  <a16:creationId xmlns:a16="http://schemas.microsoft.com/office/drawing/2014/main" id="{41A71E8C-C309-AC27-2F95-BA2A2C89FE99}"/>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39" name="Picture 8">
            <a:extLst>
              <a:ext uri="{FF2B5EF4-FFF2-40B4-BE49-F238E27FC236}">
                <a16:creationId xmlns:a16="http://schemas.microsoft.com/office/drawing/2014/main" id="{E82C74B7-20E0-5DEA-91A5-EF934EEB00D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501915" y="6528855"/>
            <a:ext cx="732892" cy="388433"/>
          </a:xfrm>
          <a:prstGeom prst="rect">
            <a:avLst/>
          </a:prstGeom>
        </p:spPr>
      </p:pic>
      <p:pic>
        <p:nvPicPr>
          <p:cNvPr id="40" name="Picture 9">
            <a:extLst>
              <a:ext uri="{FF2B5EF4-FFF2-40B4-BE49-F238E27FC236}">
                <a16:creationId xmlns:a16="http://schemas.microsoft.com/office/drawing/2014/main" id="{DD85417D-7FBE-9F4D-7243-DB6412A89BB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385601" y="6528855"/>
            <a:ext cx="732892" cy="388433"/>
          </a:xfrm>
          <a:prstGeom prst="rect">
            <a:avLst/>
          </a:prstGeom>
        </p:spPr>
      </p:pic>
      <p:sp>
        <p:nvSpPr>
          <p:cNvPr id="46" name="TextBox 15">
            <a:extLst>
              <a:ext uri="{FF2B5EF4-FFF2-40B4-BE49-F238E27FC236}">
                <a16:creationId xmlns:a16="http://schemas.microsoft.com/office/drawing/2014/main" id="{13DAB479-CE9A-37C2-CE45-7D815DEC204B}"/>
              </a:ext>
            </a:extLst>
          </p:cNvPr>
          <p:cNvSpPr txBox="1"/>
          <p:nvPr/>
        </p:nvSpPr>
        <p:spPr>
          <a:xfrm>
            <a:off x="12355289" y="5904767"/>
            <a:ext cx="3674849" cy="1846659"/>
          </a:xfrm>
          <a:prstGeom prst="rect">
            <a:avLst/>
          </a:prstGeom>
        </p:spPr>
        <p:txBody>
          <a:bodyPr lIns="0" tIns="0" rIns="0" bIns="0" rtlCol="0" anchor="t">
            <a:spAutoFit/>
          </a:bodyPr>
          <a:lstStyle/>
          <a:p>
            <a:pPr algn="ctr"/>
            <a:r>
              <a:rPr lang="en-US" sz="2400" b="1" dirty="0">
                <a:solidFill>
                  <a:srgbClr val="8193A8"/>
                </a:solidFill>
                <a:latin typeface="Times New Roman" panose="02020603050405020304" pitchFamily="18" charset="0"/>
                <a:cs typeface="Times New Roman" panose="02020603050405020304" pitchFamily="18" charset="0"/>
              </a:rPr>
              <a:t>Two hyper parameter tuning for the best 2 models, and their pipeline in both regression and classification</a:t>
            </a:r>
          </a:p>
        </p:txBody>
      </p:sp>
      <p:sp>
        <p:nvSpPr>
          <p:cNvPr id="47" name="TextBox 15">
            <a:extLst>
              <a:ext uri="{FF2B5EF4-FFF2-40B4-BE49-F238E27FC236}">
                <a16:creationId xmlns:a16="http://schemas.microsoft.com/office/drawing/2014/main" id="{AB8645B3-B43A-99D1-28ED-BFFA628566BF}"/>
              </a:ext>
            </a:extLst>
          </p:cNvPr>
          <p:cNvSpPr txBox="1"/>
          <p:nvPr/>
        </p:nvSpPr>
        <p:spPr>
          <a:xfrm>
            <a:off x="7674901" y="6169073"/>
            <a:ext cx="3334825" cy="1107996"/>
          </a:xfrm>
          <a:prstGeom prst="rect">
            <a:avLst/>
          </a:prstGeom>
        </p:spPr>
        <p:txBody>
          <a:bodyPr wrap="square" lIns="0" tIns="0" rIns="0" bIns="0" rtlCol="0" anchor="t">
            <a:spAutoFit/>
          </a:bodyPr>
          <a:lstStyle/>
          <a:p>
            <a:pPr algn="ctr"/>
            <a:r>
              <a:rPr lang="en-US" sz="2400" b="1" dirty="0">
                <a:solidFill>
                  <a:srgbClr val="8193A8"/>
                </a:solidFill>
                <a:latin typeface="Times New Roman" panose="02020603050405020304" pitchFamily="18" charset="0"/>
                <a:cs typeface="Times New Roman" panose="02020603050405020304" pitchFamily="18" charset="0"/>
              </a:rPr>
              <a:t>Using both regression and classification, with 4 models in each</a:t>
            </a:r>
          </a:p>
        </p:txBody>
      </p:sp>
      <p:sp>
        <p:nvSpPr>
          <p:cNvPr id="48" name="TextBox 15">
            <a:extLst>
              <a:ext uri="{FF2B5EF4-FFF2-40B4-BE49-F238E27FC236}">
                <a16:creationId xmlns:a16="http://schemas.microsoft.com/office/drawing/2014/main" id="{9739C1A1-C89A-138C-1E0C-14B769436CF1}"/>
              </a:ext>
            </a:extLst>
          </p:cNvPr>
          <p:cNvSpPr txBox="1"/>
          <p:nvPr/>
        </p:nvSpPr>
        <p:spPr>
          <a:xfrm>
            <a:off x="2518732" y="6516539"/>
            <a:ext cx="3674849" cy="369332"/>
          </a:xfrm>
          <a:prstGeom prst="rect">
            <a:avLst/>
          </a:prstGeom>
        </p:spPr>
        <p:txBody>
          <a:bodyPr lIns="0" tIns="0" rIns="0" bIns="0" rtlCol="0" anchor="t">
            <a:spAutoFit/>
          </a:bodyPr>
          <a:lstStyle/>
          <a:p>
            <a:pPr algn="ctr"/>
            <a:r>
              <a:rPr lang="en-US" sz="2400" b="1" dirty="0">
                <a:solidFill>
                  <a:srgbClr val="8193A8"/>
                </a:solidFill>
                <a:latin typeface="Times New Roman" panose="02020603050405020304" pitchFamily="18" charset="0"/>
                <a:cs typeface="Times New Roman" panose="02020603050405020304" pitchFamily="18" charset="0"/>
              </a:rPr>
              <a:t>31 Pig Question</a:t>
            </a:r>
          </a:p>
        </p:txBody>
      </p:sp>
      <p:pic>
        <p:nvPicPr>
          <p:cNvPr id="50" name="Graphic 49" descr="Badge 3 outline">
            <a:extLst>
              <a:ext uri="{FF2B5EF4-FFF2-40B4-BE49-F238E27FC236}">
                <a16:creationId xmlns:a16="http://schemas.microsoft.com/office/drawing/2014/main" id="{3E7019FC-4A74-FEAF-3C8C-255596F000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016653" y="5192972"/>
            <a:ext cx="696841" cy="696841"/>
          </a:xfrm>
          <a:prstGeom prst="rect">
            <a:avLst/>
          </a:prstGeom>
        </p:spPr>
      </p:pic>
      <p:pic>
        <p:nvPicPr>
          <p:cNvPr id="52" name="Graphic 51" descr="Badge 1 outline">
            <a:extLst>
              <a:ext uri="{FF2B5EF4-FFF2-40B4-BE49-F238E27FC236}">
                <a16:creationId xmlns:a16="http://schemas.microsoft.com/office/drawing/2014/main" id="{A64B0C3D-02C9-4DA4-3421-6F122BC18E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91090" y="5192972"/>
            <a:ext cx="696841" cy="696841"/>
          </a:xfrm>
          <a:prstGeom prst="rect">
            <a:avLst/>
          </a:prstGeom>
        </p:spPr>
      </p:pic>
      <p:pic>
        <p:nvPicPr>
          <p:cNvPr id="54" name="Graphic 53" descr="Badge outline">
            <a:extLst>
              <a:ext uri="{FF2B5EF4-FFF2-40B4-BE49-F238E27FC236}">
                <a16:creationId xmlns:a16="http://schemas.microsoft.com/office/drawing/2014/main" id="{89AFDBD4-1247-94BA-930D-6D8027ED12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071204" y="5182798"/>
            <a:ext cx="696841" cy="696841"/>
          </a:xfrm>
          <a:prstGeom prst="rect">
            <a:avLst/>
          </a:prstGeom>
        </p:spPr>
      </p:pic>
    </p:spTree>
    <p:extLst>
      <p:ext uri="{BB962C8B-B14F-4D97-AF65-F5344CB8AC3E}">
        <p14:creationId xmlns:p14="http://schemas.microsoft.com/office/powerpoint/2010/main" val="946834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05400" y="7441242"/>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55737" y="7511429"/>
            <a:ext cx="1273715" cy="1273715"/>
          </a:xfrm>
          <a:prstGeom prst="rect">
            <a:avLst/>
          </a:prstGeom>
        </p:spPr>
      </p:pic>
      <p:sp>
        <p:nvSpPr>
          <p:cNvPr id="46" name="Rectangle 1">
            <a:extLst>
              <a:ext uri="{FF2B5EF4-FFF2-40B4-BE49-F238E27FC236}">
                <a16:creationId xmlns:a16="http://schemas.microsoft.com/office/drawing/2014/main" id="{884F976E-B1A2-7667-E847-DD57E0F45C46}"/>
              </a:ext>
            </a:extLst>
          </p:cNvPr>
          <p:cNvSpPr>
            <a:spLocks noChangeArrowheads="1"/>
          </p:cNvSpPr>
          <p:nvPr/>
        </p:nvSpPr>
        <p:spPr bwMode="auto">
          <a:xfrm>
            <a:off x="457200" y="36798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SA" altLang="ar-SA" sz="1800" b="0" i="0" u="none" strike="noStrike" cap="none" normalizeH="0" baseline="0">
                <a:ln>
                  <a:noFill/>
                </a:ln>
                <a:solidFill>
                  <a:schemeClr val="tx1"/>
                </a:solidFill>
                <a:effectLst/>
                <a:latin typeface="Arial" panose="020B0604020202020204" pitchFamily="34" charset="0"/>
              </a:rPr>
            </a:br>
            <a:endParaRPr kumimoji="0" lang="ar-SA" altLang="ar-SA" sz="1800" b="0" i="0" u="none" strike="noStrike" cap="none" normalizeH="0" baseline="0">
              <a:ln>
                <a:noFill/>
              </a:ln>
              <a:solidFill>
                <a:schemeClr val="tx1"/>
              </a:solidFill>
              <a:effectLst/>
              <a:latin typeface="Arial" panose="020B0604020202020204" pitchFamily="34" charset="0"/>
            </a:endParaRPr>
          </a:p>
        </p:txBody>
      </p:sp>
      <p:grpSp>
        <p:nvGrpSpPr>
          <p:cNvPr id="6" name="Group 45">
            <a:extLst>
              <a:ext uri="{FF2B5EF4-FFF2-40B4-BE49-F238E27FC236}">
                <a16:creationId xmlns:a16="http://schemas.microsoft.com/office/drawing/2014/main" id="{6490DA17-6FCD-C1C0-5A0E-9F9950FED60A}"/>
              </a:ext>
            </a:extLst>
          </p:cNvPr>
          <p:cNvGrpSpPr/>
          <p:nvPr/>
        </p:nvGrpSpPr>
        <p:grpSpPr>
          <a:xfrm>
            <a:off x="3738678" y="2691031"/>
            <a:ext cx="10810644" cy="4271563"/>
            <a:chOff x="0" y="0"/>
            <a:chExt cx="14414192" cy="5695418"/>
          </a:xfrm>
        </p:grpSpPr>
        <p:pic>
          <p:nvPicPr>
            <p:cNvPr id="10" name="Picture 46">
              <a:extLst>
                <a:ext uri="{FF2B5EF4-FFF2-40B4-BE49-F238E27FC236}">
                  <a16:creationId xmlns:a16="http://schemas.microsoft.com/office/drawing/2014/main" id="{1B3BFCFE-77C7-33C1-F059-DEEE027DA1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5656275" y="0"/>
              <a:ext cx="3101642" cy="3152876"/>
            </a:xfrm>
            <a:prstGeom prst="rect">
              <a:avLst/>
            </a:prstGeom>
          </p:spPr>
        </p:pic>
        <p:sp>
          <p:nvSpPr>
            <p:cNvPr id="11" name="TextBox 47">
              <a:extLst>
                <a:ext uri="{FF2B5EF4-FFF2-40B4-BE49-F238E27FC236}">
                  <a16:creationId xmlns:a16="http://schemas.microsoft.com/office/drawing/2014/main" id="{24B56CA0-5B6E-9B02-3164-76843DCF781B}"/>
                </a:ext>
              </a:extLst>
            </p:cNvPr>
            <p:cNvSpPr txBox="1"/>
            <p:nvPr/>
          </p:nvSpPr>
          <p:spPr>
            <a:xfrm>
              <a:off x="0" y="3767135"/>
              <a:ext cx="14414192" cy="1928283"/>
            </a:xfrm>
            <a:prstGeom prst="rect">
              <a:avLst/>
            </a:prstGeom>
          </p:spPr>
          <p:txBody>
            <a:bodyPr lIns="0" tIns="0" rIns="0" bIns="0" rtlCol="0" anchor="t">
              <a:spAutoFit/>
            </a:bodyPr>
            <a:lstStyle/>
            <a:p>
              <a:pPr algn="ctr">
                <a:lnSpc>
                  <a:spcPts val="10999"/>
                </a:lnSpc>
              </a:pPr>
              <a:r>
                <a:rPr lang="en-US" sz="9999" dirty="0">
                  <a:solidFill>
                    <a:srgbClr val="2B4467"/>
                  </a:solidFill>
                  <a:latin typeface="Amatic SC Bold"/>
                </a:rPr>
                <a:t>THANK YOU!</a:t>
              </a:r>
            </a:p>
          </p:txBody>
        </p:sp>
      </p:grpSp>
    </p:spTree>
    <p:extLst>
      <p:ext uri="{BB962C8B-B14F-4D97-AF65-F5344CB8AC3E}">
        <p14:creationId xmlns:p14="http://schemas.microsoft.com/office/powerpoint/2010/main" val="2515493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4">
            <a:alphaModFix amt="9999"/>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05476" y="6443859"/>
            <a:ext cx="8039100" cy="5406644"/>
          </a:xfrm>
          <a:prstGeom prst="rect">
            <a:avLst/>
          </a:prstGeom>
        </p:spPr>
      </p:pic>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19228" y="375943"/>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49117" y="7057982"/>
            <a:ext cx="1273715" cy="1273715"/>
          </a:xfrm>
          <a:prstGeom prst="rect">
            <a:avLst/>
          </a:prstGeom>
        </p:spPr>
      </p:pic>
      <p:pic>
        <p:nvPicPr>
          <p:cNvPr id="17" name="Picture 2">
            <a:extLst>
              <a:ext uri="{FF2B5EF4-FFF2-40B4-BE49-F238E27FC236}">
                <a16:creationId xmlns:a16="http://schemas.microsoft.com/office/drawing/2014/main" id="{D51058A2-7AC0-B3E1-0ACC-2E5642979254}"/>
              </a:ext>
            </a:extLst>
          </p:cNvPr>
          <p:cNvPicPr>
            <a:picLocks noGrp="1" noRot="1" noMove="1" noResize="1" noEditPoints="1" noAdjustHandles="1" noChangeArrowheads="1" noChangeShapeType="1" noCrop="1"/>
          </p:cNvPicPr>
          <p:nvPr/>
        </p:nvPicPr>
        <p:blipFill>
          <a:blip r:embed="rId12">
            <a:alphaModFix amt="60000"/>
          </a:blip>
          <a:srcRect t="7812" b="7812"/>
          <a:stretch>
            <a:fillRect/>
          </a:stretch>
        </p:blipFill>
        <p:spPr>
          <a:xfrm>
            <a:off x="-135271" y="17706"/>
            <a:ext cx="18288000" cy="10287000"/>
          </a:xfrm>
          <a:prstGeom prst="rect">
            <a:avLst/>
          </a:prstGeom>
        </p:spPr>
      </p:pic>
      <p:sp>
        <p:nvSpPr>
          <p:cNvPr id="137" name="Freeform 6">
            <a:extLst>
              <a:ext uri="{FF2B5EF4-FFF2-40B4-BE49-F238E27FC236}">
                <a16:creationId xmlns:a16="http://schemas.microsoft.com/office/drawing/2014/main" id="{960189B1-8796-D44B-C4C9-591D39EBACE7}"/>
              </a:ext>
            </a:extLst>
          </p:cNvPr>
          <p:cNvSpPr/>
          <p:nvPr/>
        </p:nvSpPr>
        <p:spPr>
          <a:xfrm>
            <a:off x="14493691" y="5145212"/>
            <a:ext cx="2510315" cy="2072530"/>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solidFill>
            <a:srgbClr val="8193A8">
              <a:alpha val="32000"/>
            </a:srgbClr>
          </a:solidFill>
        </p:spPr>
      </p:sp>
      <p:sp>
        <p:nvSpPr>
          <p:cNvPr id="22" name="TextBox 51">
            <a:extLst>
              <a:ext uri="{FF2B5EF4-FFF2-40B4-BE49-F238E27FC236}">
                <a16:creationId xmlns:a16="http://schemas.microsoft.com/office/drawing/2014/main" id="{A8C6DA62-76CA-9E60-97B4-A9C611D2A30C}"/>
              </a:ext>
            </a:extLst>
          </p:cNvPr>
          <p:cNvSpPr txBox="1"/>
          <p:nvPr/>
        </p:nvSpPr>
        <p:spPr>
          <a:xfrm>
            <a:off x="2650568" y="521679"/>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DATASET</a:t>
            </a:r>
          </a:p>
        </p:txBody>
      </p:sp>
      <p:sp>
        <p:nvSpPr>
          <p:cNvPr id="23" name="TextBox 28">
            <a:extLst>
              <a:ext uri="{FF2B5EF4-FFF2-40B4-BE49-F238E27FC236}">
                <a16:creationId xmlns:a16="http://schemas.microsoft.com/office/drawing/2014/main" id="{A6C6535F-7377-CF5C-62B5-C2222DAC9A48}"/>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OVERVIEW</a:t>
            </a:r>
          </a:p>
        </p:txBody>
      </p:sp>
      <p:grpSp>
        <p:nvGrpSpPr>
          <p:cNvPr id="18" name="Group 17">
            <a:extLst>
              <a:ext uri="{FF2B5EF4-FFF2-40B4-BE49-F238E27FC236}">
                <a16:creationId xmlns:a16="http://schemas.microsoft.com/office/drawing/2014/main" id="{ECF6F80E-05C9-4569-D838-9393F08A4F8B}"/>
              </a:ext>
            </a:extLst>
          </p:cNvPr>
          <p:cNvGrpSpPr/>
          <p:nvPr/>
        </p:nvGrpSpPr>
        <p:grpSpPr>
          <a:xfrm>
            <a:off x="931755" y="2709238"/>
            <a:ext cx="16100561" cy="2195986"/>
            <a:chOff x="938487" y="3036224"/>
            <a:chExt cx="16100561" cy="2195986"/>
          </a:xfrm>
        </p:grpSpPr>
        <p:sp>
          <p:nvSpPr>
            <p:cNvPr id="16" name="Freeform 6">
              <a:extLst>
                <a:ext uri="{FF2B5EF4-FFF2-40B4-BE49-F238E27FC236}">
                  <a16:creationId xmlns:a16="http://schemas.microsoft.com/office/drawing/2014/main" id="{3AA7E9E4-7C1F-A3BF-B1C9-60F7B1D682FB}"/>
                </a:ext>
              </a:extLst>
            </p:cNvPr>
            <p:cNvSpPr/>
            <p:nvPr/>
          </p:nvSpPr>
          <p:spPr>
            <a:xfrm>
              <a:off x="14500862" y="3115845"/>
              <a:ext cx="2510315" cy="2072530"/>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solidFill>
              <a:srgbClr val="D9E3EB">
                <a:alpha val="32000"/>
              </a:srgbClr>
            </a:solidFill>
          </p:spPr>
        </p:sp>
        <p:grpSp>
          <p:nvGrpSpPr>
            <p:cNvPr id="60" name="Group 59">
              <a:extLst>
                <a:ext uri="{FF2B5EF4-FFF2-40B4-BE49-F238E27FC236}">
                  <a16:creationId xmlns:a16="http://schemas.microsoft.com/office/drawing/2014/main" id="{F8C9DBC4-DA3B-84CF-7900-209A0963E356}"/>
                </a:ext>
              </a:extLst>
            </p:cNvPr>
            <p:cNvGrpSpPr/>
            <p:nvPr/>
          </p:nvGrpSpPr>
          <p:grpSpPr>
            <a:xfrm>
              <a:off x="938487" y="3036224"/>
              <a:ext cx="12611974" cy="2158705"/>
              <a:chOff x="500689" y="4223158"/>
              <a:chExt cx="16455267" cy="2158705"/>
            </a:xfrm>
          </p:grpSpPr>
          <p:grpSp>
            <p:nvGrpSpPr>
              <p:cNvPr id="52" name="Group 5">
                <a:extLst>
                  <a:ext uri="{FF2B5EF4-FFF2-40B4-BE49-F238E27FC236}">
                    <a16:creationId xmlns:a16="http://schemas.microsoft.com/office/drawing/2014/main" id="{3E16AF7D-8406-3C99-4D58-06D5856E0E63}"/>
                  </a:ext>
                </a:extLst>
              </p:cNvPr>
              <p:cNvGrpSpPr/>
              <p:nvPr/>
            </p:nvGrpSpPr>
            <p:grpSpPr>
              <a:xfrm>
                <a:off x="514321" y="4245752"/>
                <a:ext cx="3275292" cy="2072530"/>
                <a:chOff x="0" y="0"/>
                <a:chExt cx="7673225" cy="3124015"/>
              </a:xfrm>
              <a:solidFill>
                <a:srgbClr val="D9E3EB">
                  <a:alpha val="32000"/>
                </a:srgbClr>
              </a:solidFill>
            </p:grpSpPr>
            <p:sp>
              <p:nvSpPr>
                <p:cNvPr id="53" name="Freeform 6">
                  <a:extLst>
                    <a:ext uri="{FF2B5EF4-FFF2-40B4-BE49-F238E27FC236}">
                      <a16:creationId xmlns:a16="http://schemas.microsoft.com/office/drawing/2014/main" id="{993289F4-D5CC-5D1A-B772-783E10C88C63}"/>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54" name="Group 5">
                <a:extLst>
                  <a:ext uri="{FF2B5EF4-FFF2-40B4-BE49-F238E27FC236}">
                    <a16:creationId xmlns:a16="http://schemas.microsoft.com/office/drawing/2014/main" id="{C56EF33C-6F69-9F7C-FA10-91FFD2AE7D7F}"/>
                  </a:ext>
                </a:extLst>
              </p:cNvPr>
              <p:cNvGrpSpPr/>
              <p:nvPr/>
            </p:nvGrpSpPr>
            <p:grpSpPr>
              <a:xfrm>
                <a:off x="9293681" y="4265092"/>
                <a:ext cx="3275292" cy="2072530"/>
                <a:chOff x="0" y="0"/>
                <a:chExt cx="7673225" cy="3124015"/>
              </a:xfrm>
              <a:solidFill>
                <a:srgbClr val="D9E3EB">
                  <a:alpha val="32000"/>
                </a:srgbClr>
              </a:solidFill>
            </p:grpSpPr>
            <p:sp>
              <p:nvSpPr>
                <p:cNvPr id="55" name="Freeform 6">
                  <a:extLst>
                    <a:ext uri="{FF2B5EF4-FFF2-40B4-BE49-F238E27FC236}">
                      <a16:creationId xmlns:a16="http://schemas.microsoft.com/office/drawing/2014/main" id="{601E7367-67BB-0C62-B8D4-87083218EA05}"/>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56" name="Group 5">
                <a:extLst>
                  <a:ext uri="{FF2B5EF4-FFF2-40B4-BE49-F238E27FC236}">
                    <a16:creationId xmlns:a16="http://schemas.microsoft.com/office/drawing/2014/main" id="{ECC46595-21A0-459F-117F-31B3B627415F}"/>
                  </a:ext>
                </a:extLst>
              </p:cNvPr>
              <p:cNvGrpSpPr/>
              <p:nvPr/>
            </p:nvGrpSpPr>
            <p:grpSpPr>
              <a:xfrm>
                <a:off x="13642220" y="4269522"/>
                <a:ext cx="3275292" cy="2072530"/>
                <a:chOff x="0" y="0"/>
                <a:chExt cx="7673225" cy="3124015"/>
              </a:xfrm>
              <a:solidFill>
                <a:srgbClr val="8193A8">
                  <a:alpha val="32000"/>
                </a:srgbClr>
              </a:solidFill>
            </p:grpSpPr>
            <p:sp>
              <p:nvSpPr>
                <p:cNvPr id="57" name="Freeform 6">
                  <a:extLst>
                    <a:ext uri="{FF2B5EF4-FFF2-40B4-BE49-F238E27FC236}">
                      <a16:creationId xmlns:a16="http://schemas.microsoft.com/office/drawing/2014/main" id="{269F9E49-9B90-FD79-C883-465F1BCE03BE}"/>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6" name="Group 5">
                <a:extLst>
                  <a:ext uri="{FF2B5EF4-FFF2-40B4-BE49-F238E27FC236}">
                    <a16:creationId xmlns:a16="http://schemas.microsoft.com/office/drawing/2014/main" id="{C3AC40E7-0B54-15C3-5E4E-07EBEEE56CE3}"/>
                  </a:ext>
                </a:extLst>
              </p:cNvPr>
              <p:cNvGrpSpPr/>
              <p:nvPr/>
            </p:nvGrpSpPr>
            <p:grpSpPr>
              <a:xfrm>
                <a:off x="500689" y="4223158"/>
                <a:ext cx="16455267" cy="2158705"/>
                <a:chOff x="578837" y="3829549"/>
                <a:chExt cx="16455267" cy="2158705"/>
              </a:xfrm>
            </p:grpSpPr>
            <p:grpSp>
              <p:nvGrpSpPr>
                <p:cNvPr id="7" name="Group 6">
                  <a:extLst>
                    <a:ext uri="{FF2B5EF4-FFF2-40B4-BE49-F238E27FC236}">
                      <a16:creationId xmlns:a16="http://schemas.microsoft.com/office/drawing/2014/main" id="{CC0FD6E3-B066-34F7-A4C8-CB31253188C0}"/>
                    </a:ext>
                  </a:extLst>
                </p:cNvPr>
                <p:cNvGrpSpPr/>
                <p:nvPr/>
              </p:nvGrpSpPr>
              <p:grpSpPr>
                <a:xfrm>
                  <a:off x="578837" y="3829549"/>
                  <a:ext cx="12070363" cy="2152151"/>
                  <a:chOff x="2406179" y="3886300"/>
                  <a:chExt cx="13463824" cy="2346293"/>
                </a:xfrm>
              </p:grpSpPr>
              <p:grpSp>
                <p:nvGrpSpPr>
                  <p:cNvPr id="12" name="Group 2">
                    <a:extLst>
                      <a:ext uri="{FF2B5EF4-FFF2-40B4-BE49-F238E27FC236}">
                        <a16:creationId xmlns:a16="http://schemas.microsoft.com/office/drawing/2014/main" id="{209C8045-E63E-0C63-0E44-CE1F1573C34B}"/>
                      </a:ext>
                    </a:extLst>
                  </p:cNvPr>
                  <p:cNvGrpSpPr/>
                  <p:nvPr/>
                </p:nvGrpSpPr>
                <p:grpSpPr>
                  <a:xfrm>
                    <a:off x="2417997" y="3886300"/>
                    <a:ext cx="3674849" cy="2346293"/>
                    <a:chOff x="0" y="0"/>
                    <a:chExt cx="4754393" cy="3035553"/>
                  </a:xfrm>
                </p:grpSpPr>
                <p:sp>
                  <p:nvSpPr>
                    <p:cNvPr id="46" name="Freeform 3">
                      <a:extLst>
                        <a:ext uri="{FF2B5EF4-FFF2-40B4-BE49-F238E27FC236}">
                          <a16:creationId xmlns:a16="http://schemas.microsoft.com/office/drawing/2014/main" id="{784FBE08-8514-E89D-77F7-A4D59269816A}"/>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13" name="Group 4">
                    <a:extLst>
                      <a:ext uri="{FF2B5EF4-FFF2-40B4-BE49-F238E27FC236}">
                        <a16:creationId xmlns:a16="http://schemas.microsoft.com/office/drawing/2014/main" id="{509632F6-2A7E-F9A4-A899-5EBC2955B92A}"/>
                      </a:ext>
                    </a:extLst>
                  </p:cNvPr>
                  <p:cNvGrpSpPr/>
                  <p:nvPr/>
                </p:nvGrpSpPr>
                <p:grpSpPr>
                  <a:xfrm>
                    <a:off x="7304036" y="3886300"/>
                    <a:ext cx="3674849" cy="2346293"/>
                    <a:chOff x="0" y="0"/>
                    <a:chExt cx="4754393" cy="3035553"/>
                  </a:xfrm>
                </p:grpSpPr>
                <p:sp>
                  <p:nvSpPr>
                    <p:cNvPr id="45" name="Freeform 5">
                      <a:extLst>
                        <a:ext uri="{FF2B5EF4-FFF2-40B4-BE49-F238E27FC236}">
                          <a16:creationId xmlns:a16="http://schemas.microsoft.com/office/drawing/2014/main" id="{28B12B26-4418-2D81-E324-6F93F5BF836B}"/>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28" name="Group 6">
                    <a:extLst>
                      <a:ext uri="{FF2B5EF4-FFF2-40B4-BE49-F238E27FC236}">
                        <a16:creationId xmlns:a16="http://schemas.microsoft.com/office/drawing/2014/main" id="{D9A2692D-BCCF-0758-A1DD-091ABC88A245}"/>
                      </a:ext>
                    </a:extLst>
                  </p:cNvPr>
                  <p:cNvGrpSpPr/>
                  <p:nvPr/>
                </p:nvGrpSpPr>
                <p:grpSpPr>
                  <a:xfrm>
                    <a:off x="12195154" y="3886300"/>
                    <a:ext cx="3674849" cy="2346293"/>
                    <a:chOff x="0" y="0"/>
                    <a:chExt cx="4754393" cy="3035553"/>
                  </a:xfrm>
                </p:grpSpPr>
                <p:sp>
                  <p:nvSpPr>
                    <p:cNvPr id="44" name="Freeform 7">
                      <a:extLst>
                        <a:ext uri="{FF2B5EF4-FFF2-40B4-BE49-F238E27FC236}">
                          <a16:creationId xmlns:a16="http://schemas.microsoft.com/office/drawing/2014/main" id="{61781425-C960-6CD0-8BBE-AEF4BEFBD8B8}"/>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29" name="Picture 8">
                    <a:extLst>
                      <a:ext uri="{FF2B5EF4-FFF2-40B4-BE49-F238E27FC236}">
                        <a16:creationId xmlns:a16="http://schemas.microsoft.com/office/drawing/2014/main" id="{DA0864E7-65C8-32A2-F006-07CE12A28F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331995" y="4829561"/>
                    <a:ext cx="732892" cy="388433"/>
                  </a:xfrm>
                  <a:prstGeom prst="rect">
                    <a:avLst/>
                  </a:prstGeom>
                </p:spPr>
              </p:pic>
              <p:pic>
                <p:nvPicPr>
                  <p:cNvPr id="30" name="Picture 9">
                    <a:extLst>
                      <a:ext uri="{FF2B5EF4-FFF2-40B4-BE49-F238E27FC236}">
                        <a16:creationId xmlns:a16="http://schemas.microsoft.com/office/drawing/2014/main" id="{8ACF5895-8EAB-1DCB-3168-BCEB5136F35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215681" y="4829561"/>
                    <a:ext cx="732892" cy="388433"/>
                  </a:xfrm>
                  <a:prstGeom prst="rect">
                    <a:avLst/>
                  </a:prstGeom>
                </p:spPr>
              </p:pic>
              <p:sp>
                <p:nvSpPr>
                  <p:cNvPr id="38" name="TextBox 10">
                    <a:extLst>
                      <a:ext uri="{FF2B5EF4-FFF2-40B4-BE49-F238E27FC236}">
                        <a16:creationId xmlns:a16="http://schemas.microsoft.com/office/drawing/2014/main" id="{1F7F375C-0708-3D2F-6D3A-3C4A6062342F}"/>
                      </a:ext>
                    </a:extLst>
                  </p:cNvPr>
                  <p:cNvSpPr txBox="1"/>
                  <p:nvPr/>
                </p:nvSpPr>
                <p:spPr>
                  <a:xfrm>
                    <a:off x="2920021"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a:t>
                    </a:r>
                  </a:p>
                </p:txBody>
              </p:sp>
              <p:sp>
                <p:nvSpPr>
                  <p:cNvPr id="39" name="TextBox 11">
                    <a:extLst>
                      <a:ext uri="{FF2B5EF4-FFF2-40B4-BE49-F238E27FC236}">
                        <a16:creationId xmlns:a16="http://schemas.microsoft.com/office/drawing/2014/main" id="{A36D7EB6-A4A2-8099-8D76-DA539414FD11}"/>
                      </a:ext>
                    </a:extLst>
                  </p:cNvPr>
                  <p:cNvSpPr txBox="1"/>
                  <p:nvPr/>
                </p:nvSpPr>
                <p:spPr>
                  <a:xfrm>
                    <a:off x="7806060"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2</a:t>
                    </a:r>
                  </a:p>
                </p:txBody>
              </p:sp>
              <p:sp>
                <p:nvSpPr>
                  <p:cNvPr id="40" name="TextBox 12">
                    <a:extLst>
                      <a:ext uri="{FF2B5EF4-FFF2-40B4-BE49-F238E27FC236}">
                        <a16:creationId xmlns:a16="http://schemas.microsoft.com/office/drawing/2014/main" id="{D0A04C14-77C2-220C-A187-4BA17C41029E}"/>
                      </a:ext>
                    </a:extLst>
                  </p:cNvPr>
                  <p:cNvSpPr txBox="1"/>
                  <p:nvPr/>
                </p:nvSpPr>
                <p:spPr>
                  <a:xfrm>
                    <a:off x="12697178"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3</a:t>
                    </a:r>
                  </a:p>
                </p:txBody>
              </p:sp>
              <p:sp>
                <p:nvSpPr>
                  <p:cNvPr id="41" name="TextBox 13">
                    <a:extLst>
                      <a:ext uri="{FF2B5EF4-FFF2-40B4-BE49-F238E27FC236}">
                        <a16:creationId xmlns:a16="http://schemas.microsoft.com/office/drawing/2014/main" id="{24B5AB4F-DF34-C174-3CF0-8B29B0AF2915}"/>
                      </a:ext>
                    </a:extLst>
                  </p:cNvPr>
                  <p:cNvSpPr txBox="1"/>
                  <p:nvPr/>
                </p:nvSpPr>
                <p:spPr>
                  <a:xfrm>
                    <a:off x="2406179" y="4997725"/>
                    <a:ext cx="3674848" cy="553082"/>
                  </a:xfrm>
                  <a:prstGeom prst="rect">
                    <a:avLst/>
                  </a:prstGeom>
                </p:spPr>
                <p:txBody>
                  <a:bodyPr lIns="0" tIns="0" rIns="0" bIns="0" rtlCol="0" anchor="t">
                    <a:spAutoFit/>
                  </a:bodyPr>
                  <a:lstStyle/>
                  <a:p>
                    <a:pPr algn="ctr">
                      <a:lnSpc>
                        <a:spcPts val="4374"/>
                      </a:lnSpc>
                    </a:pPr>
                    <a:r>
                      <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a:t>
                    </a:r>
                  </a:p>
                </p:txBody>
              </p:sp>
              <p:sp>
                <p:nvSpPr>
                  <p:cNvPr id="42" name="TextBox 14">
                    <a:extLst>
                      <a:ext uri="{FF2B5EF4-FFF2-40B4-BE49-F238E27FC236}">
                        <a16:creationId xmlns:a16="http://schemas.microsoft.com/office/drawing/2014/main" id="{2D9A1A7E-1213-3DD0-E14C-79D8D5DC304D}"/>
                      </a:ext>
                    </a:extLst>
                  </p:cNvPr>
                  <p:cNvSpPr txBox="1"/>
                  <p:nvPr/>
                </p:nvSpPr>
                <p:spPr>
                  <a:xfrm>
                    <a:off x="7292218" y="4997725"/>
                    <a:ext cx="3674849" cy="553082"/>
                  </a:xfrm>
                  <a:prstGeom prst="rect">
                    <a:avLst/>
                  </a:prstGeom>
                </p:spPr>
                <p:txBody>
                  <a:bodyPr lIns="0" tIns="0" rIns="0" bIns="0" rtlCol="0" anchor="t">
                    <a:spAutoFit/>
                  </a:bodyPr>
                  <a:lstStyle/>
                  <a:p>
                    <a:pPr algn="ctr">
                      <a:lnSpc>
                        <a:spcPts val="4374"/>
                      </a:lnSpc>
                    </a:pPr>
                    <a:r>
                      <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WORKCLASS</a:t>
                    </a:r>
                  </a:p>
                </p:txBody>
              </p:sp>
              <p:sp>
                <p:nvSpPr>
                  <p:cNvPr id="43" name="TextBox 15">
                    <a:extLst>
                      <a:ext uri="{FF2B5EF4-FFF2-40B4-BE49-F238E27FC236}">
                        <a16:creationId xmlns:a16="http://schemas.microsoft.com/office/drawing/2014/main" id="{E3FE5762-D2AF-C208-DBE6-8784CB6F5194}"/>
                      </a:ext>
                    </a:extLst>
                  </p:cNvPr>
                  <p:cNvSpPr txBox="1"/>
                  <p:nvPr/>
                </p:nvSpPr>
                <p:spPr>
                  <a:xfrm>
                    <a:off x="12183337" y="4997725"/>
                    <a:ext cx="3674849" cy="553082"/>
                  </a:xfrm>
                  <a:prstGeom prst="rect">
                    <a:avLst/>
                  </a:prstGeom>
                </p:spPr>
                <p:txBody>
                  <a:bodyPr lIns="0" tIns="0" rIns="0" bIns="0" rtlCol="0" anchor="t">
                    <a:spAutoFit/>
                  </a:bodyPr>
                  <a:lstStyle/>
                  <a:p>
                    <a:pPr algn="ctr">
                      <a:lnSpc>
                        <a:spcPts val="4374"/>
                      </a:lnSpc>
                    </a:pPr>
                    <a:r>
                      <a:rPr kumimoji="0" lang="en-US" sz="2800" b="0" i="0" u="none" strike="noStrike" kern="1200" cap="none" spc="0" normalizeH="0" baseline="0" noProof="0" dirty="0">
                        <a:ln>
                          <a:noFill/>
                        </a:ln>
                        <a:solidFill>
                          <a:srgbClr val="445B8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FNLWGT</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8" name="Freeform 7">
                  <a:extLst>
                    <a:ext uri="{FF2B5EF4-FFF2-40B4-BE49-F238E27FC236}">
                      <a16:creationId xmlns:a16="http://schemas.microsoft.com/office/drawing/2014/main" id="{51E759A9-0EB0-9BDC-AE74-5EC7C3A8AE03}"/>
                    </a:ext>
                  </a:extLst>
                </p:cNvPr>
                <p:cNvSpPr/>
                <p:nvPr/>
              </p:nvSpPr>
              <p:spPr>
                <a:xfrm>
                  <a:off x="13739590" y="3836103"/>
                  <a:ext cx="3294514"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9" name="Picture 9">
                  <a:extLst>
                    <a:ext uri="{FF2B5EF4-FFF2-40B4-BE49-F238E27FC236}">
                      <a16:creationId xmlns:a16="http://schemas.microsoft.com/office/drawing/2014/main" id="{FFC3EE0B-4E72-4A69-8600-7521A5FFC38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861489" y="4701315"/>
                  <a:ext cx="657040" cy="356292"/>
                </a:xfrm>
                <a:prstGeom prst="rect">
                  <a:avLst/>
                </a:prstGeom>
              </p:spPr>
            </p:pic>
            <p:sp>
              <p:nvSpPr>
                <p:cNvPr id="10" name="TextBox 12">
                  <a:extLst>
                    <a:ext uri="{FF2B5EF4-FFF2-40B4-BE49-F238E27FC236}">
                      <a16:creationId xmlns:a16="http://schemas.microsoft.com/office/drawing/2014/main" id="{28DC0A02-4574-EF60-74EC-15A970925E22}"/>
                    </a:ext>
                  </a:extLst>
                </p:cNvPr>
                <p:cNvSpPr txBox="1"/>
                <p:nvPr/>
              </p:nvSpPr>
              <p:spPr>
                <a:xfrm>
                  <a:off x="14189656" y="4094432"/>
                  <a:ext cx="242866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4</a:t>
                  </a:r>
                </a:p>
              </p:txBody>
            </p:sp>
            <p:sp>
              <p:nvSpPr>
                <p:cNvPr id="11" name="TextBox 15">
                  <a:extLst>
                    <a:ext uri="{FF2B5EF4-FFF2-40B4-BE49-F238E27FC236}">
                      <a16:creationId xmlns:a16="http://schemas.microsoft.com/office/drawing/2014/main" id="{374C1E0E-E335-BC55-C18F-B080C5C65B7A}"/>
                    </a:ext>
                  </a:extLst>
                </p:cNvPr>
                <p:cNvSpPr txBox="1"/>
                <p:nvPr/>
              </p:nvSpPr>
              <p:spPr>
                <a:xfrm>
                  <a:off x="13728996" y="4855564"/>
                  <a:ext cx="3294514" cy="507318"/>
                </a:xfrm>
                <a:prstGeom prst="rect">
                  <a:avLst/>
                </a:prstGeom>
              </p:spPr>
              <p:txBody>
                <a:bodyPr lIns="0" tIns="0" rIns="0" bIns="0" rtlCol="0" anchor="t">
                  <a:spAutoFit/>
                </a:bodyPr>
                <a:lstStyle/>
                <a:p>
                  <a:pPr algn="ctr">
                    <a:lnSpc>
                      <a:spcPts val="4374"/>
                    </a:lnSpc>
                  </a:pPr>
                  <a:r>
                    <a:rPr kumimoji="0" lang="en-US" sz="2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EDUCATION</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58" name="Group 5">
                <a:extLst>
                  <a:ext uri="{FF2B5EF4-FFF2-40B4-BE49-F238E27FC236}">
                    <a16:creationId xmlns:a16="http://schemas.microsoft.com/office/drawing/2014/main" id="{DCD88BDA-1047-6703-1051-8D2C5B2ABC1D}"/>
                  </a:ext>
                </a:extLst>
              </p:cNvPr>
              <p:cNvGrpSpPr/>
              <p:nvPr/>
            </p:nvGrpSpPr>
            <p:grpSpPr>
              <a:xfrm>
                <a:off x="4939902" y="4244991"/>
                <a:ext cx="3275292" cy="2072530"/>
                <a:chOff x="50403" y="-30300"/>
                <a:chExt cx="7673225" cy="3124015"/>
              </a:xfrm>
              <a:solidFill>
                <a:srgbClr val="8193A8">
                  <a:alpha val="32000"/>
                </a:srgbClr>
              </a:solidFill>
            </p:grpSpPr>
            <p:sp>
              <p:nvSpPr>
                <p:cNvPr id="59" name="Freeform 6">
                  <a:extLst>
                    <a:ext uri="{FF2B5EF4-FFF2-40B4-BE49-F238E27FC236}">
                      <a16:creationId xmlns:a16="http://schemas.microsoft.com/office/drawing/2014/main" id="{449A6508-C34B-B2D8-C058-72553598217B}"/>
                    </a:ext>
                  </a:extLst>
                </p:cNvPr>
                <p:cNvSpPr/>
                <p:nvPr/>
              </p:nvSpPr>
              <p:spPr>
                <a:xfrm>
                  <a:off x="50403" y="-3030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txBody>
                <a:bodyPr/>
                <a:lstStyle/>
                <a:p>
                  <a:endParaRPr lang="ar-SA" dirty="0"/>
                </a:p>
              </p:txBody>
            </p:sp>
          </p:grpSp>
        </p:grpSp>
        <p:sp>
          <p:nvSpPr>
            <p:cNvPr id="3" name="Freeform 7">
              <a:extLst>
                <a:ext uri="{FF2B5EF4-FFF2-40B4-BE49-F238E27FC236}">
                  <a16:creationId xmlns:a16="http://schemas.microsoft.com/office/drawing/2014/main" id="{4B6BC77C-D7F1-B90D-958B-268EA3FC1BBA}"/>
                </a:ext>
              </a:extLst>
            </p:cNvPr>
            <p:cNvSpPr/>
            <p:nvPr/>
          </p:nvSpPr>
          <p:spPr>
            <a:xfrm>
              <a:off x="14500862" y="3080059"/>
              <a:ext cx="2525047"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4" name="Picture 9">
              <a:extLst>
                <a:ext uri="{FF2B5EF4-FFF2-40B4-BE49-F238E27FC236}">
                  <a16:creationId xmlns:a16="http://schemas.microsoft.com/office/drawing/2014/main" id="{21F5F8F2-8C61-FD06-711F-F36867C42E2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827850" y="3945271"/>
              <a:ext cx="503582" cy="356292"/>
            </a:xfrm>
            <a:prstGeom prst="rect">
              <a:avLst/>
            </a:prstGeom>
          </p:spPr>
        </p:pic>
        <p:sp>
          <p:nvSpPr>
            <p:cNvPr id="5" name="TextBox 12">
              <a:extLst>
                <a:ext uri="{FF2B5EF4-FFF2-40B4-BE49-F238E27FC236}">
                  <a16:creationId xmlns:a16="http://schemas.microsoft.com/office/drawing/2014/main" id="{0F57AC1A-D62C-790B-1143-1A44D82C80AD}"/>
                </a:ext>
              </a:extLst>
            </p:cNvPr>
            <p:cNvSpPr txBox="1"/>
            <p:nvPr/>
          </p:nvSpPr>
          <p:spPr>
            <a:xfrm>
              <a:off x="14845810" y="3338388"/>
              <a:ext cx="186142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5</a:t>
              </a:r>
            </a:p>
          </p:txBody>
        </p:sp>
        <p:sp>
          <p:nvSpPr>
            <p:cNvPr id="14" name="TextBox 15">
              <a:extLst>
                <a:ext uri="{FF2B5EF4-FFF2-40B4-BE49-F238E27FC236}">
                  <a16:creationId xmlns:a16="http://schemas.microsoft.com/office/drawing/2014/main" id="{8ADEAA49-7F26-A972-DCF6-2A0125F42F4D}"/>
                </a:ext>
              </a:extLst>
            </p:cNvPr>
            <p:cNvSpPr txBox="1"/>
            <p:nvPr/>
          </p:nvSpPr>
          <p:spPr>
            <a:xfrm>
              <a:off x="14378793" y="4101332"/>
              <a:ext cx="2660255" cy="507318"/>
            </a:xfrm>
            <a:prstGeom prst="rect">
              <a:avLst/>
            </a:prstGeom>
          </p:spPr>
          <p:txBody>
            <a:bodyPr wrap="square" lIns="0" tIns="0" rIns="0" bIns="0" rtlCol="0" anchor="t">
              <a:spAutoFit/>
            </a:bodyPr>
            <a:lstStyle/>
            <a:p>
              <a:pPr algn="ctr">
                <a:lnSpc>
                  <a:spcPts val="4374"/>
                </a:lnSpc>
              </a:pPr>
              <a:r>
                <a:rPr kumimoji="0" lang="en-US" sz="2700" b="0" i="0" u="none" strike="noStrike" kern="1200" cap="none" spc="-30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EDUCATION_NUM</a:t>
              </a:r>
              <a:endParaRPr lang="en-US" sz="2700" spc="-3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73FA7AAD-91D1-9C52-80A8-B33F70FBFADE}"/>
              </a:ext>
            </a:extLst>
          </p:cNvPr>
          <p:cNvGrpSpPr/>
          <p:nvPr/>
        </p:nvGrpSpPr>
        <p:grpSpPr>
          <a:xfrm>
            <a:off x="911462" y="5035210"/>
            <a:ext cx="16107715" cy="2206085"/>
            <a:chOff x="930497" y="3026125"/>
            <a:chExt cx="16107715" cy="2206085"/>
          </a:xfrm>
        </p:grpSpPr>
        <p:grpSp>
          <p:nvGrpSpPr>
            <p:cNvPr id="21" name="Group 20">
              <a:extLst>
                <a:ext uri="{FF2B5EF4-FFF2-40B4-BE49-F238E27FC236}">
                  <a16:creationId xmlns:a16="http://schemas.microsoft.com/office/drawing/2014/main" id="{FDAB8AF1-1A2C-096E-83BB-F8BBAF07B683}"/>
                </a:ext>
              </a:extLst>
            </p:cNvPr>
            <p:cNvGrpSpPr/>
            <p:nvPr/>
          </p:nvGrpSpPr>
          <p:grpSpPr>
            <a:xfrm>
              <a:off x="930497" y="3026125"/>
              <a:ext cx="12632268" cy="2168804"/>
              <a:chOff x="490265" y="4213059"/>
              <a:chExt cx="16481744" cy="2168804"/>
            </a:xfrm>
          </p:grpSpPr>
          <p:grpSp>
            <p:nvGrpSpPr>
              <p:cNvPr id="62" name="Group 5">
                <a:extLst>
                  <a:ext uri="{FF2B5EF4-FFF2-40B4-BE49-F238E27FC236}">
                    <a16:creationId xmlns:a16="http://schemas.microsoft.com/office/drawing/2014/main" id="{53DCC696-E947-0903-16FB-4178662F636B}"/>
                  </a:ext>
                </a:extLst>
              </p:cNvPr>
              <p:cNvGrpSpPr/>
              <p:nvPr/>
            </p:nvGrpSpPr>
            <p:grpSpPr>
              <a:xfrm>
                <a:off x="4871379" y="4243737"/>
                <a:ext cx="3275292" cy="2072530"/>
                <a:chOff x="10207544" y="-3037"/>
                <a:chExt cx="7673225" cy="3124015"/>
              </a:xfrm>
              <a:solidFill>
                <a:srgbClr val="D9E3EB">
                  <a:alpha val="32000"/>
                </a:srgbClr>
              </a:solidFill>
            </p:grpSpPr>
            <p:sp>
              <p:nvSpPr>
                <p:cNvPr id="94" name="Freeform 6">
                  <a:extLst>
                    <a:ext uri="{FF2B5EF4-FFF2-40B4-BE49-F238E27FC236}">
                      <a16:creationId xmlns:a16="http://schemas.microsoft.com/office/drawing/2014/main" id="{6C51EFB1-6937-64D2-FC10-8BAE49BA3E1C}"/>
                    </a:ext>
                  </a:extLst>
                </p:cNvPr>
                <p:cNvSpPr/>
                <p:nvPr/>
              </p:nvSpPr>
              <p:spPr>
                <a:xfrm>
                  <a:off x="10207544" y="-3037"/>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63" name="Group 5">
                <a:extLst>
                  <a:ext uri="{FF2B5EF4-FFF2-40B4-BE49-F238E27FC236}">
                    <a16:creationId xmlns:a16="http://schemas.microsoft.com/office/drawing/2014/main" id="{8413B297-05FF-9317-1C63-FBCCDF3F066A}"/>
                  </a:ext>
                </a:extLst>
              </p:cNvPr>
              <p:cNvGrpSpPr/>
              <p:nvPr/>
            </p:nvGrpSpPr>
            <p:grpSpPr>
              <a:xfrm>
                <a:off x="13569138" y="4213059"/>
                <a:ext cx="3275292" cy="2072530"/>
                <a:chOff x="10016371" y="-78432"/>
                <a:chExt cx="7673225" cy="3124015"/>
              </a:xfrm>
              <a:solidFill>
                <a:srgbClr val="D9E3EB">
                  <a:alpha val="32000"/>
                </a:srgbClr>
              </a:solidFill>
            </p:grpSpPr>
            <p:sp>
              <p:nvSpPr>
                <p:cNvPr id="93" name="Freeform 6">
                  <a:extLst>
                    <a:ext uri="{FF2B5EF4-FFF2-40B4-BE49-F238E27FC236}">
                      <a16:creationId xmlns:a16="http://schemas.microsoft.com/office/drawing/2014/main" id="{16F3379A-046A-2B23-0052-85071AE9EB8E}"/>
                    </a:ext>
                  </a:extLst>
                </p:cNvPr>
                <p:cNvSpPr/>
                <p:nvPr/>
              </p:nvSpPr>
              <p:spPr>
                <a:xfrm>
                  <a:off x="10016371" y="-78432"/>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64" name="Group 5">
                <a:extLst>
                  <a:ext uri="{FF2B5EF4-FFF2-40B4-BE49-F238E27FC236}">
                    <a16:creationId xmlns:a16="http://schemas.microsoft.com/office/drawing/2014/main" id="{0E02EB3E-C34C-3546-AE19-6662E0F1BC52}"/>
                  </a:ext>
                </a:extLst>
              </p:cNvPr>
              <p:cNvGrpSpPr/>
              <p:nvPr/>
            </p:nvGrpSpPr>
            <p:grpSpPr>
              <a:xfrm>
                <a:off x="9282033" y="4258786"/>
                <a:ext cx="3275292" cy="2072530"/>
                <a:chOff x="-10214874" y="-16183"/>
                <a:chExt cx="7673225" cy="3124015"/>
              </a:xfrm>
              <a:solidFill>
                <a:srgbClr val="8193A8">
                  <a:alpha val="32000"/>
                </a:srgbClr>
              </a:solidFill>
            </p:grpSpPr>
            <p:sp>
              <p:nvSpPr>
                <p:cNvPr id="92" name="Freeform 6">
                  <a:extLst>
                    <a:ext uri="{FF2B5EF4-FFF2-40B4-BE49-F238E27FC236}">
                      <a16:creationId xmlns:a16="http://schemas.microsoft.com/office/drawing/2014/main" id="{967E4757-D215-5837-92FA-5A3D46351DA7}"/>
                    </a:ext>
                  </a:extLst>
                </p:cNvPr>
                <p:cNvSpPr/>
                <p:nvPr/>
              </p:nvSpPr>
              <p:spPr>
                <a:xfrm>
                  <a:off x="-10214874" y="-16183"/>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txBody>
                <a:bodyPr/>
                <a:lstStyle/>
                <a:p>
                  <a:endParaRPr lang="ar-SA" dirty="0"/>
                </a:p>
              </p:txBody>
            </p:sp>
          </p:grpSp>
          <p:grpSp>
            <p:nvGrpSpPr>
              <p:cNvPr id="68" name="Group 67">
                <a:extLst>
                  <a:ext uri="{FF2B5EF4-FFF2-40B4-BE49-F238E27FC236}">
                    <a16:creationId xmlns:a16="http://schemas.microsoft.com/office/drawing/2014/main" id="{44303AE0-2579-1DAE-50B3-A82C32396A75}"/>
                  </a:ext>
                </a:extLst>
              </p:cNvPr>
              <p:cNvGrpSpPr/>
              <p:nvPr/>
            </p:nvGrpSpPr>
            <p:grpSpPr>
              <a:xfrm>
                <a:off x="511284" y="4223158"/>
                <a:ext cx="16460725" cy="2158705"/>
                <a:chOff x="589432" y="3829549"/>
                <a:chExt cx="16460725" cy="2158705"/>
              </a:xfrm>
            </p:grpSpPr>
            <p:grpSp>
              <p:nvGrpSpPr>
                <p:cNvPr id="73" name="Group 72">
                  <a:extLst>
                    <a:ext uri="{FF2B5EF4-FFF2-40B4-BE49-F238E27FC236}">
                      <a16:creationId xmlns:a16="http://schemas.microsoft.com/office/drawing/2014/main" id="{C1799B62-7C45-D0C3-35F2-6F8D5231D57D}"/>
                    </a:ext>
                  </a:extLst>
                </p:cNvPr>
                <p:cNvGrpSpPr/>
                <p:nvPr/>
              </p:nvGrpSpPr>
              <p:grpSpPr>
                <a:xfrm>
                  <a:off x="589432" y="3829549"/>
                  <a:ext cx="12075819" cy="2152151"/>
                  <a:chOff x="2417997" y="3886300"/>
                  <a:chExt cx="13469910" cy="2346293"/>
                </a:xfrm>
              </p:grpSpPr>
              <p:grpSp>
                <p:nvGrpSpPr>
                  <p:cNvPr id="78" name="Group 2">
                    <a:extLst>
                      <a:ext uri="{FF2B5EF4-FFF2-40B4-BE49-F238E27FC236}">
                        <a16:creationId xmlns:a16="http://schemas.microsoft.com/office/drawing/2014/main" id="{1DD08E1C-C54F-E9B3-F66B-67F5DF8D9092}"/>
                      </a:ext>
                    </a:extLst>
                  </p:cNvPr>
                  <p:cNvGrpSpPr/>
                  <p:nvPr/>
                </p:nvGrpSpPr>
                <p:grpSpPr>
                  <a:xfrm>
                    <a:off x="2417997" y="3886300"/>
                    <a:ext cx="3674849" cy="2346293"/>
                    <a:chOff x="0" y="0"/>
                    <a:chExt cx="4754393" cy="3035553"/>
                  </a:xfrm>
                </p:grpSpPr>
                <p:sp>
                  <p:nvSpPr>
                    <p:cNvPr id="91" name="Freeform 3">
                      <a:extLst>
                        <a:ext uri="{FF2B5EF4-FFF2-40B4-BE49-F238E27FC236}">
                          <a16:creationId xmlns:a16="http://schemas.microsoft.com/office/drawing/2014/main" id="{534C4C2D-FAB8-7B86-AAA4-705E3CB53649}"/>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79" name="Group 4">
                    <a:extLst>
                      <a:ext uri="{FF2B5EF4-FFF2-40B4-BE49-F238E27FC236}">
                        <a16:creationId xmlns:a16="http://schemas.microsoft.com/office/drawing/2014/main" id="{F404898C-02F1-6A19-7584-B93326A286BA}"/>
                      </a:ext>
                    </a:extLst>
                  </p:cNvPr>
                  <p:cNvGrpSpPr/>
                  <p:nvPr/>
                </p:nvGrpSpPr>
                <p:grpSpPr>
                  <a:xfrm>
                    <a:off x="7304036" y="3886300"/>
                    <a:ext cx="3674849" cy="2346293"/>
                    <a:chOff x="0" y="0"/>
                    <a:chExt cx="4754393" cy="3035553"/>
                  </a:xfrm>
                </p:grpSpPr>
                <p:sp>
                  <p:nvSpPr>
                    <p:cNvPr id="90" name="Freeform 5">
                      <a:extLst>
                        <a:ext uri="{FF2B5EF4-FFF2-40B4-BE49-F238E27FC236}">
                          <a16:creationId xmlns:a16="http://schemas.microsoft.com/office/drawing/2014/main" id="{AE098E51-9676-913E-97B7-3644ED3DF391}"/>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80" name="Group 6">
                    <a:extLst>
                      <a:ext uri="{FF2B5EF4-FFF2-40B4-BE49-F238E27FC236}">
                        <a16:creationId xmlns:a16="http://schemas.microsoft.com/office/drawing/2014/main" id="{C93C0437-CC87-F280-9EC7-42C9DBA03263}"/>
                      </a:ext>
                    </a:extLst>
                  </p:cNvPr>
                  <p:cNvGrpSpPr/>
                  <p:nvPr/>
                </p:nvGrpSpPr>
                <p:grpSpPr>
                  <a:xfrm>
                    <a:off x="12195154" y="3886300"/>
                    <a:ext cx="3674849" cy="2346293"/>
                    <a:chOff x="0" y="0"/>
                    <a:chExt cx="4754393" cy="3035553"/>
                  </a:xfrm>
                </p:grpSpPr>
                <p:sp>
                  <p:nvSpPr>
                    <p:cNvPr id="89" name="Freeform 7">
                      <a:extLst>
                        <a:ext uri="{FF2B5EF4-FFF2-40B4-BE49-F238E27FC236}">
                          <a16:creationId xmlns:a16="http://schemas.microsoft.com/office/drawing/2014/main" id="{3BC526B4-3966-6320-C2B7-04F90E8D41A6}"/>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81" name="Picture 8">
                    <a:extLst>
                      <a:ext uri="{FF2B5EF4-FFF2-40B4-BE49-F238E27FC236}">
                        <a16:creationId xmlns:a16="http://schemas.microsoft.com/office/drawing/2014/main" id="{670DE032-FD37-8F62-685F-ACE793AE07A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331995" y="4829561"/>
                    <a:ext cx="732892" cy="388433"/>
                  </a:xfrm>
                  <a:prstGeom prst="rect">
                    <a:avLst/>
                  </a:prstGeom>
                </p:spPr>
              </p:pic>
              <p:pic>
                <p:nvPicPr>
                  <p:cNvPr id="82" name="Picture 9">
                    <a:extLst>
                      <a:ext uri="{FF2B5EF4-FFF2-40B4-BE49-F238E27FC236}">
                        <a16:creationId xmlns:a16="http://schemas.microsoft.com/office/drawing/2014/main" id="{0BD027C9-212C-4CFB-0580-E2A30382332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215681" y="4829561"/>
                    <a:ext cx="732892" cy="388433"/>
                  </a:xfrm>
                  <a:prstGeom prst="rect">
                    <a:avLst/>
                  </a:prstGeom>
                </p:spPr>
              </p:pic>
              <p:sp>
                <p:nvSpPr>
                  <p:cNvPr id="83" name="TextBox 10">
                    <a:extLst>
                      <a:ext uri="{FF2B5EF4-FFF2-40B4-BE49-F238E27FC236}">
                        <a16:creationId xmlns:a16="http://schemas.microsoft.com/office/drawing/2014/main" id="{8A112395-3EA2-CD60-C671-E85A43AE24AB}"/>
                      </a:ext>
                    </a:extLst>
                  </p:cNvPr>
                  <p:cNvSpPr txBox="1"/>
                  <p:nvPr/>
                </p:nvSpPr>
                <p:spPr>
                  <a:xfrm>
                    <a:off x="2920021"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6</a:t>
                    </a:r>
                  </a:p>
                </p:txBody>
              </p:sp>
              <p:sp>
                <p:nvSpPr>
                  <p:cNvPr id="84" name="TextBox 11">
                    <a:extLst>
                      <a:ext uri="{FF2B5EF4-FFF2-40B4-BE49-F238E27FC236}">
                        <a16:creationId xmlns:a16="http://schemas.microsoft.com/office/drawing/2014/main" id="{AEFDDF8C-F1F3-3EAF-FA65-552606E2E51B}"/>
                      </a:ext>
                    </a:extLst>
                  </p:cNvPr>
                  <p:cNvSpPr txBox="1"/>
                  <p:nvPr/>
                </p:nvSpPr>
                <p:spPr>
                  <a:xfrm>
                    <a:off x="7806060"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7</a:t>
                    </a:r>
                  </a:p>
                </p:txBody>
              </p:sp>
              <p:sp>
                <p:nvSpPr>
                  <p:cNvPr id="85" name="TextBox 12">
                    <a:extLst>
                      <a:ext uri="{FF2B5EF4-FFF2-40B4-BE49-F238E27FC236}">
                        <a16:creationId xmlns:a16="http://schemas.microsoft.com/office/drawing/2014/main" id="{F3B60B86-E827-0EA1-8047-C2AE81144947}"/>
                      </a:ext>
                    </a:extLst>
                  </p:cNvPr>
                  <p:cNvSpPr txBox="1"/>
                  <p:nvPr/>
                </p:nvSpPr>
                <p:spPr>
                  <a:xfrm>
                    <a:off x="12697178"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8</a:t>
                    </a:r>
                  </a:p>
                </p:txBody>
              </p:sp>
              <p:sp>
                <p:nvSpPr>
                  <p:cNvPr id="86" name="TextBox 13">
                    <a:extLst>
                      <a:ext uri="{FF2B5EF4-FFF2-40B4-BE49-F238E27FC236}">
                        <a16:creationId xmlns:a16="http://schemas.microsoft.com/office/drawing/2014/main" id="{F54E6F5D-7695-76FD-B435-E7AA677DC420}"/>
                      </a:ext>
                    </a:extLst>
                  </p:cNvPr>
                  <p:cNvSpPr txBox="1"/>
                  <p:nvPr/>
                </p:nvSpPr>
                <p:spPr>
                  <a:xfrm>
                    <a:off x="2435902" y="5010619"/>
                    <a:ext cx="3674848" cy="553082"/>
                  </a:xfrm>
                  <a:prstGeom prst="rect">
                    <a:avLst/>
                  </a:prstGeom>
                </p:spPr>
                <p:txBody>
                  <a:bodyPr lIns="0" tIns="0" rIns="0" bIns="0" rtlCol="0" anchor="t">
                    <a:spAutoFit/>
                  </a:bodyPr>
                  <a:lstStyle/>
                  <a:p>
                    <a:pPr algn="ctr">
                      <a:lnSpc>
                        <a:spcPts val="4374"/>
                      </a:lnSpc>
                    </a:pPr>
                    <a:r>
                      <a:rPr lang="en-US" sz="2800" spc="-3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MARITAL_STATUS</a:t>
                    </a:r>
                  </a:p>
                </p:txBody>
              </p:sp>
              <p:sp>
                <p:nvSpPr>
                  <p:cNvPr id="87" name="TextBox 14">
                    <a:extLst>
                      <a:ext uri="{FF2B5EF4-FFF2-40B4-BE49-F238E27FC236}">
                        <a16:creationId xmlns:a16="http://schemas.microsoft.com/office/drawing/2014/main" id="{CC1810FE-83BB-39A9-72CE-C8C546E18D91}"/>
                      </a:ext>
                    </a:extLst>
                  </p:cNvPr>
                  <p:cNvSpPr txBox="1"/>
                  <p:nvPr/>
                </p:nvSpPr>
                <p:spPr>
                  <a:xfrm>
                    <a:off x="7321940" y="5010619"/>
                    <a:ext cx="3674848" cy="562170"/>
                  </a:xfrm>
                  <a:prstGeom prst="rect">
                    <a:avLst/>
                  </a:prstGeom>
                </p:spPr>
                <p:txBody>
                  <a:bodyPr lIns="0" tIns="0" rIns="0" bIns="0" rtlCol="0" anchor="t">
                    <a:spAutoFit/>
                  </a:bodyPr>
                  <a:lstStyle/>
                  <a:p>
                    <a:pPr algn="ctr">
                      <a:lnSpc>
                        <a:spcPts val="4374"/>
                      </a:lnSpc>
                    </a:pPr>
                    <a:r>
                      <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OCCUPATION</a:t>
                    </a:r>
                  </a:p>
                </p:txBody>
              </p:sp>
              <p:sp>
                <p:nvSpPr>
                  <p:cNvPr id="88" name="TextBox 15">
                    <a:extLst>
                      <a:ext uri="{FF2B5EF4-FFF2-40B4-BE49-F238E27FC236}">
                        <a16:creationId xmlns:a16="http://schemas.microsoft.com/office/drawing/2014/main" id="{E7825124-57B5-5885-7E57-D3EF12239AA1}"/>
                      </a:ext>
                    </a:extLst>
                  </p:cNvPr>
                  <p:cNvSpPr txBox="1"/>
                  <p:nvPr/>
                </p:nvSpPr>
                <p:spPr>
                  <a:xfrm>
                    <a:off x="12213059" y="5010619"/>
                    <a:ext cx="3674848" cy="562170"/>
                  </a:xfrm>
                  <a:prstGeom prst="rect">
                    <a:avLst/>
                  </a:prstGeom>
                </p:spPr>
                <p:txBody>
                  <a:bodyPr lIns="0" tIns="0" rIns="0" bIns="0" rtlCol="0" anchor="t">
                    <a:spAutoFit/>
                  </a:bodyPr>
                  <a:lstStyle/>
                  <a:p>
                    <a:pPr algn="ctr">
                      <a:lnSpc>
                        <a:spcPts val="4374"/>
                      </a:lnSpc>
                    </a:pPr>
                    <a:r>
                      <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RELATIONSHIP</a:t>
                    </a:r>
                  </a:p>
                </p:txBody>
              </p:sp>
            </p:grpSp>
            <p:sp>
              <p:nvSpPr>
                <p:cNvPr id="74" name="Freeform 7">
                  <a:extLst>
                    <a:ext uri="{FF2B5EF4-FFF2-40B4-BE49-F238E27FC236}">
                      <a16:creationId xmlns:a16="http://schemas.microsoft.com/office/drawing/2014/main" id="{A5FAF30A-08FF-7854-0DA1-5A3B7C58C04C}"/>
                    </a:ext>
                  </a:extLst>
                </p:cNvPr>
                <p:cNvSpPr/>
                <p:nvPr/>
              </p:nvSpPr>
              <p:spPr>
                <a:xfrm>
                  <a:off x="13739590" y="3836103"/>
                  <a:ext cx="3294514"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75" name="Picture 9">
                  <a:extLst>
                    <a:ext uri="{FF2B5EF4-FFF2-40B4-BE49-F238E27FC236}">
                      <a16:creationId xmlns:a16="http://schemas.microsoft.com/office/drawing/2014/main" id="{1D73F128-C1EF-74D1-4AAF-649FA201F17D}"/>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861489" y="4701315"/>
                  <a:ext cx="657040" cy="356292"/>
                </a:xfrm>
                <a:prstGeom prst="rect">
                  <a:avLst/>
                </a:prstGeom>
              </p:spPr>
            </p:pic>
            <p:sp>
              <p:nvSpPr>
                <p:cNvPr id="76" name="TextBox 12">
                  <a:extLst>
                    <a:ext uri="{FF2B5EF4-FFF2-40B4-BE49-F238E27FC236}">
                      <a16:creationId xmlns:a16="http://schemas.microsoft.com/office/drawing/2014/main" id="{4936D72A-B1FF-267D-2AB2-62ECAA934053}"/>
                    </a:ext>
                  </a:extLst>
                </p:cNvPr>
                <p:cNvSpPr txBox="1"/>
                <p:nvPr/>
              </p:nvSpPr>
              <p:spPr>
                <a:xfrm>
                  <a:off x="14189656" y="4094432"/>
                  <a:ext cx="242866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9</a:t>
                  </a:r>
                </a:p>
              </p:txBody>
            </p:sp>
            <p:sp>
              <p:nvSpPr>
                <p:cNvPr id="77" name="TextBox 15">
                  <a:extLst>
                    <a:ext uri="{FF2B5EF4-FFF2-40B4-BE49-F238E27FC236}">
                      <a16:creationId xmlns:a16="http://schemas.microsoft.com/office/drawing/2014/main" id="{E6FD7560-143B-058D-C3B9-073C7D8ED07D}"/>
                    </a:ext>
                  </a:extLst>
                </p:cNvPr>
                <p:cNvSpPr txBox="1"/>
                <p:nvPr/>
              </p:nvSpPr>
              <p:spPr>
                <a:xfrm>
                  <a:off x="13755643" y="4867391"/>
                  <a:ext cx="3294514" cy="507318"/>
                </a:xfrm>
                <a:prstGeom prst="rect">
                  <a:avLst/>
                </a:prstGeom>
              </p:spPr>
              <p:txBody>
                <a:bodyPr lIns="0" tIns="0" rIns="0" bIns="0" rtlCol="0" anchor="t">
                  <a:spAutoFit/>
                </a:bodyPr>
                <a:lstStyle/>
                <a:p>
                  <a:pPr algn="ctr">
                    <a:lnSpc>
                      <a:spcPts val="4374"/>
                    </a:lnSpc>
                  </a:pPr>
                  <a:r>
                    <a:rPr kumimoji="0" lang="en-US" sz="280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RACE</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66" name="Group 5">
                <a:extLst>
                  <a:ext uri="{FF2B5EF4-FFF2-40B4-BE49-F238E27FC236}">
                    <a16:creationId xmlns:a16="http://schemas.microsoft.com/office/drawing/2014/main" id="{A038FA20-780D-7E8C-87AF-E076879EF675}"/>
                  </a:ext>
                </a:extLst>
              </p:cNvPr>
              <p:cNvGrpSpPr/>
              <p:nvPr/>
            </p:nvGrpSpPr>
            <p:grpSpPr>
              <a:xfrm>
                <a:off x="490265" y="4275400"/>
                <a:ext cx="3275292" cy="2072530"/>
                <a:chOff x="-10374031" y="15538"/>
                <a:chExt cx="7673225" cy="3124015"/>
              </a:xfrm>
              <a:solidFill>
                <a:srgbClr val="8193A8">
                  <a:alpha val="32000"/>
                </a:srgbClr>
              </a:solidFill>
            </p:grpSpPr>
            <p:sp>
              <p:nvSpPr>
                <p:cNvPr id="67" name="Freeform 6">
                  <a:extLst>
                    <a:ext uri="{FF2B5EF4-FFF2-40B4-BE49-F238E27FC236}">
                      <a16:creationId xmlns:a16="http://schemas.microsoft.com/office/drawing/2014/main" id="{1F60C698-0C93-3707-B0E6-869DD4683E25}"/>
                    </a:ext>
                  </a:extLst>
                </p:cNvPr>
                <p:cNvSpPr/>
                <p:nvPr/>
              </p:nvSpPr>
              <p:spPr>
                <a:xfrm>
                  <a:off x="-10374031" y="15538"/>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txBody>
                <a:bodyPr/>
                <a:lstStyle/>
                <a:p>
                  <a:endParaRPr lang="ar-SA" dirty="0"/>
                </a:p>
              </p:txBody>
            </p:sp>
          </p:grpSp>
        </p:grpSp>
        <p:sp>
          <p:nvSpPr>
            <p:cNvPr id="24" name="Freeform 7">
              <a:extLst>
                <a:ext uri="{FF2B5EF4-FFF2-40B4-BE49-F238E27FC236}">
                  <a16:creationId xmlns:a16="http://schemas.microsoft.com/office/drawing/2014/main" id="{A13DCD94-8E53-9D9D-7816-33E250A3B15F}"/>
                </a:ext>
              </a:extLst>
            </p:cNvPr>
            <p:cNvSpPr/>
            <p:nvPr/>
          </p:nvSpPr>
          <p:spPr>
            <a:xfrm>
              <a:off x="14500862" y="3080059"/>
              <a:ext cx="2525047"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25" name="Picture 9">
              <a:extLst>
                <a:ext uri="{FF2B5EF4-FFF2-40B4-BE49-F238E27FC236}">
                  <a16:creationId xmlns:a16="http://schemas.microsoft.com/office/drawing/2014/main" id="{E6714515-C26D-A2A7-F766-66D6D17F4D9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827850" y="3945271"/>
              <a:ext cx="503582" cy="356292"/>
            </a:xfrm>
            <a:prstGeom prst="rect">
              <a:avLst/>
            </a:prstGeom>
          </p:spPr>
        </p:pic>
        <p:sp>
          <p:nvSpPr>
            <p:cNvPr id="26" name="TextBox 12">
              <a:extLst>
                <a:ext uri="{FF2B5EF4-FFF2-40B4-BE49-F238E27FC236}">
                  <a16:creationId xmlns:a16="http://schemas.microsoft.com/office/drawing/2014/main" id="{C158BF6C-96F0-2BE3-2BEA-FF1A83FEE94C}"/>
                </a:ext>
              </a:extLst>
            </p:cNvPr>
            <p:cNvSpPr txBox="1"/>
            <p:nvPr/>
          </p:nvSpPr>
          <p:spPr>
            <a:xfrm>
              <a:off x="14845810" y="3338388"/>
              <a:ext cx="186142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10</a:t>
              </a:r>
            </a:p>
          </p:txBody>
        </p:sp>
        <p:sp>
          <p:nvSpPr>
            <p:cNvPr id="27" name="TextBox 15">
              <a:extLst>
                <a:ext uri="{FF2B5EF4-FFF2-40B4-BE49-F238E27FC236}">
                  <a16:creationId xmlns:a16="http://schemas.microsoft.com/office/drawing/2014/main" id="{BD8EFFB3-833F-0182-0594-8881F926D3C0}"/>
                </a:ext>
              </a:extLst>
            </p:cNvPr>
            <p:cNvSpPr txBox="1"/>
            <p:nvPr/>
          </p:nvSpPr>
          <p:spPr>
            <a:xfrm>
              <a:off x="14513165" y="4111347"/>
              <a:ext cx="2525047" cy="507318"/>
            </a:xfrm>
            <a:prstGeom prst="rect">
              <a:avLst/>
            </a:prstGeom>
          </p:spPr>
          <p:txBody>
            <a:bodyPr lIns="0" tIns="0" rIns="0" bIns="0" rtlCol="0" anchor="t">
              <a:spAutoFit/>
            </a:bodyPr>
            <a:lstStyle/>
            <a:p>
              <a:pPr algn="ctr">
                <a:lnSpc>
                  <a:spcPts val="4374"/>
                </a:lnSpc>
              </a:pPr>
              <a:r>
                <a:rPr kumimoji="0" lang="en-US" sz="280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GENDER</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95" name="Group 94">
            <a:extLst>
              <a:ext uri="{FF2B5EF4-FFF2-40B4-BE49-F238E27FC236}">
                <a16:creationId xmlns:a16="http://schemas.microsoft.com/office/drawing/2014/main" id="{A258E7B4-7DC6-76DE-4C1A-E8D3A131A1D9}"/>
              </a:ext>
            </a:extLst>
          </p:cNvPr>
          <p:cNvGrpSpPr/>
          <p:nvPr/>
        </p:nvGrpSpPr>
        <p:grpSpPr>
          <a:xfrm>
            <a:off x="911462" y="7357367"/>
            <a:ext cx="16080175" cy="2195986"/>
            <a:chOff x="946607" y="3036224"/>
            <a:chExt cx="16080175" cy="2195986"/>
          </a:xfrm>
        </p:grpSpPr>
        <p:sp>
          <p:nvSpPr>
            <p:cNvPr id="96" name="Freeform 6">
              <a:extLst>
                <a:ext uri="{FF2B5EF4-FFF2-40B4-BE49-F238E27FC236}">
                  <a16:creationId xmlns:a16="http://schemas.microsoft.com/office/drawing/2014/main" id="{19C48D3B-9BD6-BA05-C5BA-BF9496133B38}"/>
                </a:ext>
              </a:extLst>
            </p:cNvPr>
            <p:cNvSpPr/>
            <p:nvPr/>
          </p:nvSpPr>
          <p:spPr>
            <a:xfrm>
              <a:off x="14500862" y="3115845"/>
              <a:ext cx="2510315" cy="2072530"/>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solidFill>
              <a:srgbClr val="D9E3EB">
                <a:alpha val="32000"/>
              </a:srgbClr>
            </a:solidFill>
          </p:spPr>
        </p:sp>
        <p:grpSp>
          <p:nvGrpSpPr>
            <p:cNvPr id="97" name="Group 96">
              <a:extLst>
                <a:ext uri="{FF2B5EF4-FFF2-40B4-BE49-F238E27FC236}">
                  <a16:creationId xmlns:a16="http://schemas.microsoft.com/office/drawing/2014/main" id="{25CCBE16-572C-9586-E90B-7BC2568AC95C}"/>
                </a:ext>
              </a:extLst>
            </p:cNvPr>
            <p:cNvGrpSpPr/>
            <p:nvPr/>
          </p:nvGrpSpPr>
          <p:grpSpPr>
            <a:xfrm>
              <a:off x="946607" y="3036224"/>
              <a:ext cx="12604727" cy="2158705"/>
              <a:chOff x="511284" y="4223158"/>
              <a:chExt cx="16445811" cy="2158705"/>
            </a:xfrm>
          </p:grpSpPr>
          <p:grpSp>
            <p:nvGrpSpPr>
              <p:cNvPr id="104" name="Group 5">
                <a:extLst>
                  <a:ext uri="{FF2B5EF4-FFF2-40B4-BE49-F238E27FC236}">
                    <a16:creationId xmlns:a16="http://schemas.microsoft.com/office/drawing/2014/main" id="{849C7E15-E036-1B13-B46B-DB31779BB276}"/>
                  </a:ext>
                </a:extLst>
              </p:cNvPr>
              <p:cNvGrpSpPr/>
              <p:nvPr/>
            </p:nvGrpSpPr>
            <p:grpSpPr>
              <a:xfrm>
                <a:off x="514321" y="4245752"/>
                <a:ext cx="3275292" cy="2072530"/>
                <a:chOff x="0" y="0"/>
                <a:chExt cx="7673225" cy="3124015"/>
              </a:xfrm>
              <a:solidFill>
                <a:srgbClr val="D9E3EB">
                  <a:alpha val="32000"/>
                </a:srgbClr>
              </a:solidFill>
            </p:grpSpPr>
            <p:sp>
              <p:nvSpPr>
                <p:cNvPr id="136" name="Freeform 6">
                  <a:extLst>
                    <a:ext uri="{FF2B5EF4-FFF2-40B4-BE49-F238E27FC236}">
                      <a16:creationId xmlns:a16="http://schemas.microsoft.com/office/drawing/2014/main" id="{34EF7706-36F7-DBA4-1DDE-E5E704DED5C3}"/>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105" name="Group 5">
                <a:extLst>
                  <a:ext uri="{FF2B5EF4-FFF2-40B4-BE49-F238E27FC236}">
                    <a16:creationId xmlns:a16="http://schemas.microsoft.com/office/drawing/2014/main" id="{1C11BE1D-BDA7-40AF-0FBB-6FF780DBD950}"/>
                  </a:ext>
                </a:extLst>
              </p:cNvPr>
              <p:cNvGrpSpPr/>
              <p:nvPr/>
            </p:nvGrpSpPr>
            <p:grpSpPr>
              <a:xfrm>
                <a:off x="9293681" y="4265092"/>
                <a:ext cx="3275292" cy="2072530"/>
                <a:chOff x="0" y="0"/>
                <a:chExt cx="7673225" cy="3124015"/>
              </a:xfrm>
              <a:solidFill>
                <a:srgbClr val="D9E3EB">
                  <a:alpha val="32000"/>
                </a:srgbClr>
              </a:solidFill>
            </p:grpSpPr>
            <p:sp>
              <p:nvSpPr>
                <p:cNvPr id="135" name="Freeform 6">
                  <a:extLst>
                    <a:ext uri="{FF2B5EF4-FFF2-40B4-BE49-F238E27FC236}">
                      <a16:creationId xmlns:a16="http://schemas.microsoft.com/office/drawing/2014/main" id="{B4BC3F7A-0354-E3A7-3C05-65BFAA4D798A}"/>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106" name="Group 5">
                <a:extLst>
                  <a:ext uri="{FF2B5EF4-FFF2-40B4-BE49-F238E27FC236}">
                    <a16:creationId xmlns:a16="http://schemas.microsoft.com/office/drawing/2014/main" id="{06A3AE16-A441-BBA0-6F28-AB5AE8B33E27}"/>
                  </a:ext>
                </a:extLst>
              </p:cNvPr>
              <p:cNvGrpSpPr/>
              <p:nvPr/>
            </p:nvGrpSpPr>
            <p:grpSpPr>
              <a:xfrm>
                <a:off x="13660304" y="4269522"/>
                <a:ext cx="3275292" cy="2072530"/>
                <a:chOff x="42366" y="0"/>
                <a:chExt cx="7673225" cy="3124015"/>
              </a:xfrm>
              <a:solidFill>
                <a:srgbClr val="8193A8">
                  <a:alpha val="32000"/>
                </a:srgbClr>
              </a:solidFill>
            </p:grpSpPr>
            <p:sp>
              <p:nvSpPr>
                <p:cNvPr id="134" name="Freeform 6">
                  <a:extLst>
                    <a:ext uri="{FF2B5EF4-FFF2-40B4-BE49-F238E27FC236}">
                      <a16:creationId xmlns:a16="http://schemas.microsoft.com/office/drawing/2014/main" id="{89ACE063-0DE5-1C4D-8ACA-75AAA94B54D7}"/>
                    </a:ext>
                  </a:extLst>
                </p:cNvPr>
                <p:cNvSpPr/>
                <p:nvPr/>
              </p:nvSpPr>
              <p:spPr>
                <a:xfrm>
                  <a:off x="42366"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110" name="Group 109">
                <a:extLst>
                  <a:ext uri="{FF2B5EF4-FFF2-40B4-BE49-F238E27FC236}">
                    <a16:creationId xmlns:a16="http://schemas.microsoft.com/office/drawing/2014/main" id="{CCBCF0D5-48A1-5C40-ACD4-664EFC1AF027}"/>
                  </a:ext>
                </a:extLst>
              </p:cNvPr>
              <p:cNvGrpSpPr/>
              <p:nvPr/>
            </p:nvGrpSpPr>
            <p:grpSpPr>
              <a:xfrm>
                <a:off x="511284" y="4223158"/>
                <a:ext cx="16445811" cy="2158705"/>
                <a:chOff x="589432" y="3829549"/>
                <a:chExt cx="16445811" cy="2158705"/>
              </a:xfrm>
            </p:grpSpPr>
            <p:grpSp>
              <p:nvGrpSpPr>
                <p:cNvPr id="115" name="Group 114">
                  <a:extLst>
                    <a:ext uri="{FF2B5EF4-FFF2-40B4-BE49-F238E27FC236}">
                      <a16:creationId xmlns:a16="http://schemas.microsoft.com/office/drawing/2014/main" id="{DD19F37B-4664-BEE0-438F-50A1160F388D}"/>
                    </a:ext>
                  </a:extLst>
                </p:cNvPr>
                <p:cNvGrpSpPr/>
                <p:nvPr/>
              </p:nvGrpSpPr>
              <p:grpSpPr>
                <a:xfrm>
                  <a:off x="589432" y="3829549"/>
                  <a:ext cx="12060907" cy="2152151"/>
                  <a:chOff x="2417997" y="3886300"/>
                  <a:chExt cx="13453276" cy="2346293"/>
                </a:xfrm>
              </p:grpSpPr>
              <p:grpSp>
                <p:nvGrpSpPr>
                  <p:cNvPr id="120" name="Group 2">
                    <a:extLst>
                      <a:ext uri="{FF2B5EF4-FFF2-40B4-BE49-F238E27FC236}">
                        <a16:creationId xmlns:a16="http://schemas.microsoft.com/office/drawing/2014/main" id="{C73F621F-525A-BDA6-EF24-D27F3804E15C}"/>
                      </a:ext>
                    </a:extLst>
                  </p:cNvPr>
                  <p:cNvGrpSpPr/>
                  <p:nvPr/>
                </p:nvGrpSpPr>
                <p:grpSpPr>
                  <a:xfrm>
                    <a:off x="2417997" y="3886300"/>
                    <a:ext cx="3674849" cy="2346293"/>
                    <a:chOff x="0" y="0"/>
                    <a:chExt cx="4754393" cy="3035553"/>
                  </a:xfrm>
                </p:grpSpPr>
                <p:sp>
                  <p:nvSpPr>
                    <p:cNvPr id="133" name="Freeform 3">
                      <a:extLst>
                        <a:ext uri="{FF2B5EF4-FFF2-40B4-BE49-F238E27FC236}">
                          <a16:creationId xmlns:a16="http://schemas.microsoft.com/office/drawing/2014/main" id="{59826602-2291-1EE2-5447-4083C5CC376B}"/>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121" name="Group 4">
                    <a:extLst>
                      <a:ext uri="{FF2B5EF4-FFF2-40B4-BE49-F238E27FC236}">
                        <a16:creationId xmlns:a16="http://schemas.microsoft.com/office/drawing/2014/main" id="{F9BE1E66-AA5D-45FC-5979-9A293B31A560}"/>
                      </a:ext>
                    </a:extLst>
                  </p:cNvPr>
                  <p:cNvGrpSpPr/>
                  <p:nvPr/>
                </p:nvGrpSpPr>
                <p:grpSpPr>
                  <a:xfrm>
                    <a:off x="7304036" y="3886300"/>
                    <a:ext cx="3674849" cy="2346293"/>
                    <a:chOff x="0" y="0"/>
                    <a:chExt cx="4754393" cy="3035553"/>
                  </a:xfrm>
                </p:grpSpPr>
                <p:sp>
                  <p:nvSpPr>
                    <p:cNvPr id="132" name="Freeform 5">
                      <a:extLst>
                        <a:ext uri="{FF2B5EF4-FFF2-40B4-BE49-F238E27FC236}">
                          <a16:creationId xmlns:a16="http://schemas.microsoft.com/office/drawing/2014/main" id="{7077DC5E-2FE1-ECF3-E27D-BE4BF761D273}"/>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122" name="Group 6">
                    <a:extLst>
                      <a:ext uri="{FF2B5EF4-FFF2-40B4-BE49-F238E27FC236}">
                        <a16:creationId xmlns:a16="http://schemas.microsoft.com/office/drawing/2014/main" id="{A4FAD433-0869-00AC-EAE8-4C8243FD1049}"/>
                      </a:ext>
                    </a:extLst>
                  </p:cNvPr>
                  <p:cNvGrpSpPr/>
                  <p:nvPr/>
                </p:nvGrpSpPr>
                <p:grpSpPr>
                  <a:xfrm>
                    <a:off x="12195154" y="3886300"/>
                    <a:ext cx="3674849" cy="2346293"/>
                    <a:chOff x="0" y="0"/>
                    <a:chExt cx="4754393" cy="3035553"/>
                  </a:xfrm>
                </p:grpSpPr>
                <p:sp>
                  <p:nvSpPr>
                    <p:cNvPr id="131" name="Freeform 7">
                      <a:extLst>
                        <a:ext uri="{FF2B5EF4-FFF2-40B4-BE49-F238E27FC236}">
                          <a16:creationId xmlns:a16="http://schemas.microsoft.com/office/drawing/2014/main" id="{4C06A47E-CCC1-1E90-C389-C86F92B1F833}"/>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123" name="Picture 8">
                    <a:extLst>
                      <a:ext uri="{FF2B5EF4-FFF2-40B4-BE49-F238E27FC236}">
                        <a16:creationId xmlns:a16="http://schemas.microsoft.com/office/drawing/2014/main" id="{7843B609-98CA-5B53-2D48-F22DFB233F1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6331995" y="4829561"/>
                    <a:ext cx="732892" cy="388433"/>
                  </a:xfrm>
                  <a:prstGeom prst="rect">
                    <a:avLst/>
                  </a:prstGeom>
                </p:spPr>
              </p:pic>
              <p:pic>
                <p:nvPicPr>
                  <p:cNvPr id="124" name="Picture 9">
                    <a:extLst>
                      <a:ext uri="{FF2B5EF4-FFF2-40B4-BE49-F238E27FC236}">
                        <a16:creationId xmlns:a16="http://schemas.microsoft.com/office/drawing/2014/main" id="{60EDE634-B597-7906-8423-9243E56E0C1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1215681" y="4829561"/>
                    <a:ext cx="732892" cy="388433"/>
                  </a:xfrm>
                  <a:prstGeom prst="rect">
                    <a:avLst/>
                  </a:prstGeom>
                </p:spPr>
              </p:pic>
              <p:sp>
                <p:nvSpPr>
                  <p:cNvPr id="125" name="TextBox 10">
                    <a:extLst>
                      <a:ext uri="{FF2B5EF4-FFF2-40B4-BE49-F238E27FC236}">
                        <a16:creationId xmlns:a16="http://schemas.microsoft.com/office/drawing/2014/main" id="{6D5C46B0-18D5-E683-2D8C-17ABD5D761DE}"/>
                      </a:ext>
                    </a:extLst>
                  </p:cNvPr>
                  <p:cNvSpPr txBox="1"/>
                  <p:nvPr/>
                </p:nvSpPr>
                <p:spPr>
                  <a:xfrm>
                    <a:off x="2920021"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11</a:t>
                    </a:r>
                  </a:p>
                </p:txBody>
              </p:sp>
              <p:sp>
                <p:nvSpPr>
                  <p:cNvPr id="126" name="TextBox 11">
                    <a:extLst>
                      <a:ext uri="{FF2B5EF4-FFF2-40B4-BE49-F238E27FC236}">
                        <a16:creationId xmlns:a16="http://schemas.microsoft.com/office/drawing/2014/main" id="{1AFE817B-6E1C-B633-7814-722A3B5A5B14}"/>
                      </a:ext>
                    </a:extLst>
                  </p:cNvPr>
                  <p:cNvSpPr txBox="1"/>
                  <p:nvPr/>
                </p:nvSpPr>
                <p:spPr>
                  <a:xfrm>
                    <a:off x="7806060"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12</a:t>
                    </a:r>
                  </a:p>
                </p:txBody>
              </p:sp>
              <p:sp>
                <p:nvSpPr>
                  <p:cNvPr id="127" name="TextBox 12">
                    <a:extLst>
                      <a:ext uri="{FF2B5EF4-FFF2-40B4-BE49-F238E27FC236}">
                        <a16:creationId xmlns:a16="http://schemas.microsoft.com/office/drawing/2014/main" id="{6246E5ED-A020-8D69-6860-CB086B6C1837}"/>
                      </a:ext>
                    </a:extLst>
                  </p:cNvPr>
                  <p:cNvSpPr txBox="1"/>
                  <p:nvPr/>
                </p:nvSpPr>
                <p:spPr>
                  <a:xfrm>
                    <a:off x="12697178" y="4167932"/>
                    <a:ext cx="2709046" cy="657100"/>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13</a:t>
                    </a:r>
                  </a:p>
                </p:txBody>
              </p:sp>
              <p:sp>
                <p:nvSpPr>
                  <p:cNvPr id="128" name="TextBox 13">
                    <a:extLst>
                      <a:ext uri="{FF2B5EF4-FFF2-40B4-BE49-F238E27FC236}">
                        <a16:creationId xmlns:a16="http://schemas.microsoft.com/office/drawing/2014/main" id="{90F0DB69-265F-245E-5765-1CCB13DE9861}"/>
                      </a:ext>
                    </a:extLst>
                  </p:cNvPr>
                  <p:cNvSpPr txBox="1"/>
                  <p:nvPr/>
                </p:nvSpPr>
                <p:spPr>
                  <a:xfrm>
                    <a:off x="2419268" y="5023887"/>
                    <a:ext cx="3674848" cy="553082"/>
                  </a:xfrm>
                  <a:prstGeom prst="rect">
                    <a:avLst/>
                  </a:prstGeom>
                </p:spPr>
                <p:txBody>
                  <a:bodyPr lIns="0" tIns="0" rIns="0" bIns="0" rtlCol="0" anchor="t">
                    <a:spAutoFit/>
                  </a:bodyPr>
                  <a:lstStyle/>
                  <a:p>
                    <a:pPr algn="ctr">
                      <a:lnSpc>
                        <a:spcPts val="4374"/>
                      </a:lnSpc>
                    </a:pPr>
                    <a:r>
                      <a:rPr lang="en-US" sz="2800" spc="-15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CAPITAL_GAIN</a:t>
                    </a:r>
                  </a:p>
                </p:txBody>
              </p:sp>
              <p:sp>
                <p:nvSpPr>
                  <p:cNvPr id="129" name="TextBox 14">
                    <a:extLst>
                      <a:ext uri="{FF2B5EF4-FFF2-40B4-BE49-F238E27FC236}">
                        <a16:creationId xmlns:a16="http://schemas.microsoft.com/office/drawing/2014/main" id="{8398E309-D697-848C-74AA-9319ACCD361F}"/>
                      </a:ext>
                    </a:extLst>
                  </p:cNvPr>
                  <p:cNvSpPr txBox="1"/>
                  <p:nvPr/>
                </p:nvSpPr>
                <p:spPr>
                  <a:xfrm>
                    <a:off x="7305306" y="5023887"/>
                    <a:ext cx="3674848" cy="553082"/>
                  </a:xfrm>
                  <a:prstGeom prst="rect">
                    <a:avLst/>
                  </a:prstGeom>
                </p:spPr>
                <p:txBody>
                  <a:bodyPr lIns="0" tIns="0" rIns="0" bIns="0" rtlCol="0" anchor="t">
                    <a:spAutoFit/>
                  </a:bodyPr>
                  <a:lstStyle/>
                  <a:p>
                    <a:pPr algn="ctr">
                      <a:lnSpc>
                        <a:spcPts val="4374"/>
                      </a:lnSpc>
                    </a:pPr>
                    <a:r>
                      <a:rPr lang="en-US" sz="2800" spc="-15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CAPITAL_LOSS</a:t>
                    </a:r>
                  </a:p>
                </p:txBody>
              </p:sp>
              <p:sp>
                <p:nvSpPr>
                  <p:cNvPr id="130" name="TextBox 15">
                    <a:extLst>
                      <a:ext uri="{FF2B5EF4-FFF2-40B4-BE49-F238E27FC236}">
                        <a16:creationId xmlns:a16="http://schemas.microsoft.com/office/drawing/2014/main" id="{CE7EACBF-AE09-F429-7CFB-CB1DF22223B3}"/>
                      </a:ext>
                    </a:extLst>
                  </p:cNvPr>
                  <p:cNvSpPr txBox="1"/>
                  <p:nvPr/>
                </p:nvSpPr>
                <p:spPr>
                  <a:xfrm>
                    <a:off x="12196425" y="5023886"/>
                    <a:ext cx="3674848" cy="1168240"/>
                  </a:xfrm>
                  <a:prstGeom prst="rect">
                    <a:avLst/>
                  </a:prstGeom>
                </p:spPr>
                <p:txBody>
                  <a:bodyPr lIns="0" tIns="0" rIns="0" bIns="0" rtlCol="0" anchor="t">
                    <a:spAutoFit/>
                  </a:bodyPr>
                  <a:lstStyle/>
                  <a:p>
                    <a:pPr algn="ctr">
                      <a:lnSpc>
                        <a:spcPts val="4374"/>
                      </a:lnSpc>
                    </a:pPr>
                    <a:r>
                      <a:rPr kumimoji="0" lang="en-US" sz="2800" b="0" i="0" u="none" strike="noStrike" kern="1200" cap="none" spc="0" normalizeH="0" baseline="0" noProof="0" dirty="0">
                        <a:ln>
                          <a:noFill/>
                        </a:ln>
                        <a:solidFill>
                          <a:srgbClr val="445B8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HOURS_PER_WEEK</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116" name="Freeform 7">
                  <a:extLst>
                    <a:ext uri="{FF2B5EF4-FFF2-40B4-BE49-F238E27FC236}">
                      <a16:creationId xmlns:a16="http://schemas.microsoft.com/office/drawing/2014/main" id="{5AB8C0C6-A6CF-4C9F-00AD-3317AC754243}"/>
                    </a:ext>
                  </a:extLst>
                </p:cNvPr>
                <p:cNvSpPr/>
                <p:nvPr/>
              </p:nvSpPr>
              <p:spPr>
                <a:xfrm>
                  <a:off x="13739590" y="3836103"/>
                  <a:ext cx="3294514"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117" name="Picture 9">
                  <a:extLst>
                    <a:ext uri="{FF2B5EF4-FFF2-40B4-BE49-F238E27FC236}">
                      <a16:creationId xmlns:a16="http://schemas.microsoft.com/office/drawing/2014/main" id="{B17031BB-A805-2001-658E-CA77EB001CB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861489" y="4701315"/>
                  <a:ext cx="657040" cy="356292"/>
                </a:xfrm>
                <a:prstGeom prst="rect">
                  <a:avLst/>
                </a:prstGeom>
              </p:spPr>
            </p:pic>
            <p:sp>
              <p:nvSpPr>
                <p:cNvPr id="118" name="TextBox 12">
                  <a:extLst>
                    <a:ext uri="{FF2B5EF4-FFF2-40B4-BE49-F238E27FC236}">
                      <a16:creationId xmlns:a16="http://schemas.microsoft.com/office/drawing/2014/main" id="{C799B53A-1366-397D-A14B-8409BEBCC64A}"/>
                    </a:ext>
                  </a:extLst>
                </p:cNvPr>
                <p:cNvSpPr txBox="1"/>
                <p:nvPr/>
              </p:nvSpPr>
              <p:spPr>
                <a:xfrm>
                  <a:off x="14189656" y="4094432"/>
                  <a:ext cx="242866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14</a:t>
                  </a:r>
                </a:p>
              </p:txBody>
            </p:sp>
            <p:sp>
              <p:nvSpPr>
                <p:cNvPr id="119" name="TextBox 15">
                  <a:extLst>
                    <a:ext uri="{FF2B5EF4-FFF2-40B4-BE49-F238E27FC236}">
                      <a16:creationId xmlns:a16="http://schemas.microsoft.com/office/drawing/2014/main" id="{77E030AA-F2A6-E121-A576-9BFBCD1E6064}"/>
                    </a:ext>
                  </a:extLst>
                </p:cNvPr>
                <p:cNvSpPr txBox="1"/>
                <p:nvPr/>
              </p:nvSpPr>
              <p:spPr>
                <a:xfrm>
                  <a:off x="13740729" y="4879561"/>
                  <a:ext cx="3294514" cy="1071575"/>
                </a:xfrm>
                <a:prstGeom prst="rect">
                  <a:avLst/>
                </a:prstGeom>
              </p:spPr>
              <p:txBody>
                <a:bodyPr lIns="0" tIns="0" rIns="0" bIns="0" rtlCol="0" anchor="t">
                  <a:spAutoFit/>
                </a:bodyPr>
                <a:lstStyle/>
                <a:p>
                  <a:pPr algn="ctr">
                    <a:lnSpc>
                      <a:spcPts val="4374"/>
                    </a:lnSpc>
                  </a:pPr>
                  <a:r>
                    <a:rPr kumimoji="0" lang="en-US" sz="2800" b="0" i="0" u="none" strike="noStrike" kern="1200" cap="none" spc="-15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NATIVE_</a:t>
                  </a:r>
                </a:p>
                <a:p>
                  <a:pPr algn="ctr">
                    <a:lnSpc>
                      <a:spcPts val="4374"/>
                    </a:lnSpc>
                  </a:pPr>
                  <a:r>
                    <a:rPr kumimoji="0" lang="en-US" sz="2800" b="0" i="0" u="none" strike="noStrike" kern="1200" cap="none" spc="-15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COUNTRY</a:t>
                  </a:r>
                  <a:endParaRPr lang="en-US" sz="2800" spc="-15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grpSp>
            <p:nvGrpSpPr>
              <p:cNvPr id="108" name="Group 5">
                <a:extLst>
                  <a:ext uri="{FF2B5EF4-FFF2-40B4-BE49-F238E27FC236}">
                    <a16:creationId xmlns:a16="http://schemas.microsoft.com/office/drawing/2014/main" id="{75179FE1-E635-C200-C93E-B42F53029CC9}"/>
                  </a:ext>
                </a:extLst>
              </p:cNvPr>
              <p:cNvGrpSpPr/>
              <p:nvPr/>
            </p:nvGrpSpPr>
            <p:grpSpPr>
              <a:xfrm>
                <a:off x="4930694" y="4249045"/>
                <a:ext cx="3275292" cy="2072530"/>
                <a:chOff x="28828" y="-24188"/>
                <a:chExt cx="7673225" cy="3124015"/>
              </a:xfrm>
              <a:solidFill>
                <a:srgbClr val="8193A8">
                  <a:alpha val="32000"/>
                </a:srgbClr>
              </a:solidFill>
            </p:grpSpPr>
            <p:sp>
              <p:nvSpPr>
                <p:cNvPr id="109" name="Freeform 6">
                  <a:extLst>
                    <a:ext uri="{FF2B5EF4-FFF2-40B4-BE49-F238E27FC236}">
                      <a16:creationId xmlns:a16="http://schemas.microsoft.com/office/drawing/2014/main" id="{BC1B210B-97D4-3BCB-65BD-8092FA6CC202}"/>
                    </a:ext>
                  </a:extLst>
                </p:cNvPr>
                <p:cNvSpPr/>
                <p:nvPr/>
              </p:nvSpPr>
              <p:spPr>
                <a:xfrm>
                  <a:off x="28828" y="-24188"/>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txBody>
                <a:bodyPr/>
                <a:lstStyle/>
                <a:p>
                  <a:endParaRPr lang="ar-SA" dirty="0"/>
                </a:p>
              </p:txBody>
            </p:sp>
          </p:grpSp>
        </p:grpSp>
        <p:sp>
          <p:nvSpPr>
            <p:cNvPr id="98" name="Freeform 7">
              <a:extLst>
                <a:ext uri="{FF2B5EF4-FFF2-40B4-BE49-F238E27FC236}">
                  <a16:creationId xmlns:a16="http://schemas.microsoft.com/office/drawing/2014/main" id="{E1259E9F-2982-1CD4-7F17-6E2B95C2B866}"/>
                </a:ext>
              </a:extLst>
            </p:cNvPr>
            <p:cNvSpPr/>
            <p:nvPr/>
          </p:nvSpPr>
          <p:spPr>
            <a:xfrm>
              <a:off x="14500862" y="3080059"/>
              <a:ext cx="2525047" cy="2152151"/>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pic>
          <p:nvPicPr>
            <p:cNvPr id="99" name="Picture 9">
              <a:extLst>
                <a:ext uri="{FF2B5EF4-FFF2-40B4-BE49-F238E27FC236}">
                  <a16:creationId xmlns:a16="http://schemas.microsoft.com/office/drawing/2014/main" id="{FBA91D86-2547-6447-01F4-EB6133B8946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3827850" y="3945271"/>
              <a:ext cx="503582" cy="356292"/>
            </a:xfrm>
            <a:prstGeom prst="rect">
              <a:avLst/>
            </a:prstGeom>
          </p:spPr>
        </p:pic>
        <p:sp>
          <p:nvSpPr>
            <p:cNvPr id="100" name="TextBox 12">
              <a:extLst>
                <a:ext uri="{FF2B5EF4-FFF2-40B4-BE49-F238E27FC236}">
                  <a16:creationId xmlns:a16="http://schemas.microsoft.com/office/drawing/2014/main" id="{C1CAA582-5CDE-464C-EB42-EB11E858D0A0}"/>
                </a:ext>
              </a:extLst>
            </p:cNvPr>
            <p:cNvSpPr txBox="1"/>
            <p:nvPr/>
          </p:nvSpPr>
          <p:spPr>
            <a:xfrm>
              <a:off x="14845810" y="3338388"/>
              <a:ext cx="1861429" cy="602729"/>
            </a:xfrm>
            <a:prstGeom prst="rect">
              <a:avLst/>
            </a:prstGeom>
          </p:spPr>
          <p:txBody>
            <a:bodyPr lIns="0" tIns="0" rIns="0" bIns="0" rtlCol="0" anchor="t">
              <a:spAutoFit/>
            </a:bodyPr>
            <a:lstStyle/>
            <a:p>
              <a:pPr algn="ctr">
                <a:lnSpc>
                  <a:spcPts val="4746"/>
                </a:lnSpc>
              </a:pPr>
              <a:r>
                <a:rPr lang="en-US" sz="4000" b="1" dirty="0">
                  <a:solidFill>
                    <a:srgbClr val="8193A8"/>
                  </a:solidFill>
                  <a:latin typeface="Times New Roman" panose="02020603050405020304" pitchFamily="18" charset="0"/>
                  <a:cs typeface="Times New Roman" panose="02020603050405020304" pitchFamily="18" charset="0"/>
                </a:rPr>
                <a:t>15</a:t>
              </a:r>
            </a:p>
          </p:txBody>
        </p:sp>
        <p:sp>
          <p:nvSpPr>
            <p:cNvPr id="101" name="TextBox 15">
              <a:extLst>
                <a:ext uri="{FF2B5EF4-FFF2-40B4-BE49-F238E27FC236}">
                  <a16:creationId xmlns:a16="http://schemas.microsoft.com/office/drawing/2014/main" id="{80D61BC1-0343-5F2D-F6B9-75C3FDE3AD49}"/>
                </a:ext>
              </a:extLst>
            </p:cNvPr>
            <p:cNvSpPr txBox="1"/>
            <p:nvPr/>
          </p:nvSpPr>
          <p:spPr>
            <a:xfrm>
              <a:off x="14501735" y="4123517"/>
              <a:ext cx="2525047" cy="507318"/>
            </a:xfrm>
            <a:prstGeom prst="rect">
              <a:avLst/>
            </a:prstGeom>
          </p:spPr>
          <p:txBody>
            <a:bodyPr lIns="0" tIns="0" rIns="0" bIns="0" rtlCol="0" anchor="t">
              <a:spAutoFit/>
            </a:bodyPr>
            <a:lstStyle/>
            <a:p>
              <a:pPr algn="ctr">
                <a:lnSpc>
                  <a:spcPts val="4374"/>
                </a:lnSpc>
              </a:pPr>
              <a:r>
                <a:rPr kumimoji="0" lang="en-US" sz="2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SALARY</a:t>
              </a:r>
              <a:endParaRPr lang="en-US" sz="2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sp>
        <p:nvSpPr>
          <p:cNvPr id="138" name="TextBox 137">
            <a:extLst>
              <a:ext uri="{FF2B5EF4-FFF2-40B4-BE49-F238E27FC236}">
                <a16:creationId xmlns:a16="http://schemas.microsoft.com/office/drawing/2014/main" id="{BF6A6449-0B86-4F5A-080D-6D03959B4B77}"/>
              </a:ext>
            </a:extLst>
          </p:cNvPr>
          <p:cNvSpPr txBox="1"/>
          <p:nvPr/>
        </p:nvSpPr>
        <p:spPr>
          <a:xfrm>
            <a:off x="1258985" y="-1652468"/>
            <a:ext cx="15695666" cy="646331"/>
          </a:xfrm>
          <a:prstGeom prst="rect">
            <a:avLst/>
          </a:prstGeom>
          <a:noFill/>
        </p:spPr>
        <p:txBody>
          <a:bodyPr wrap="square" rtlCol="1">
            <a:spAutoFit/>
          </a:bodyPr>
          <a:lstStyle/>
          <a:p>
            <a:r>
              <a:rPr lang="en-US" sz="3600" dirty="0"/>
              <a:t>'capital_gain','capital_loss','hours_per_week','native_country','salary'</a:t>
            </a:r>
            <a:endParaRPr lang="ar-SA" sz="3600" dirty="0"/>
          </a:p>
        </p:txBody>
      </p:sp>
    </p:spTree>
    <p:extLst>
      <p:ext uri="{BB962C8B-B14F-4D97-AF65-F5344CB8AC3E}">
        <p14:creationId xmlns:p14="http://schemas.microsoft.com/office/powerpoint/2010/main" val="78957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531015" y="3470656"/>
            <a:ext cx="11225970" cy="4552901"/>
            <a:chOff x="3464585" y="3107506"/>
            <a:chExt cx="11225970" cy="4552901"/>
          </a:xfrm>
        </p:grpSpPr>
        <p:sp>
          <p:nvSpPr>
            <p:cNvPr id="52" name="مستطيل 31">
              <a:extLst>
                <a:ext uri="{FF2B5EF4-FFF2-40B4-BE49-F238E27FC236}">
                  <a16:creationId xmlns:a16="http://schemas.microsoft.com/office/drawing/2014/main" id="{1A364E91-CF77-5713-FC9F-02AA4C0A0AA4}"/>
                </a:ext>
              </a:extLst>
            </p:cNvPr>
            <p:cNvSpPr/>
            <p:nvPr/>
          </p:nvSpPr>
          <p:spPr>
            <a:xfrm>
              <a:off x="5069421" y="3534724"/>
              <a:ext cx="7916911" cy="2793072"/>
            </a:xfrm>
            <a:prstGeom prst="rect">
              <a:avLst/>
            </a:prstGeom>
            <a:noFill/>
          </p:spPr>
          <p:txBody>
            <a:bodyPr wrap="none" lIns="137160" tIns="68580" rIns="137160" bIns="68580">
              <a:spAutoFit/>
            </a:bodyPr>
            <a:lstStyle/>
            <a:p>
              <a:pPr algn="ctr" defTabSz="1371600" rtl="1">
                <a:defRPr/>
              </a:pP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DASHBORED</a:t>
              </a:r>
              <a:endParaRPr lang="ar-SA"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801119" y="-229028"/>
              <a:ext cx="4552901" cy="11225970"/>
              <a:chOff x="2061332" y="-835533"/>
              <a:chExt cx="3386961" cy="827031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07488" y="619397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585839">
                <a:off x="2061332" y="-835533"/>
                <a:ext cx="824491" cy="1648983"/>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grpSp>
      </p:grpSp>
    </p:spTree>
    <p:extLst>
      <p:ext uri="{BB962C8B-B14F-4D97-AF65-F5344CB8AC3E}">
        <p14:creationId xmlns:p14="http://schemas.microsoft.com/office/powerpoint/2010/main" val="3961947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531015" y="3470656"/>
            <a:ext cx="11225970" cy="4552901"/>
            <a:chOff x="3464585" y="3107506"/>
            <a:chExt cx="11225970" cy="4552901"/>
          </a:xfrm>
        </p:grpSpPr>
        <p:sp>
          <p:nvSpPr>
            <p:cNvPr id="52" name="مستطيل 31">
              <a:extLst>
                <a:ext uri="{FF2B5EF4-FFF2-40B4-BE49-F238E27FC236}">
                  <a16:creationId xmlns:a16="http://schemas.microsoft.com/office/drawing/2014/main" id="{1A364E91-CF77-5713-FC9F-02AA4C0A0AA4}"/>
                </a:ext>
              </a:extLst>
            </p:cNvPr>
            <p:cNvSpPr/>
            <p:nvPr/>
          </p:nvSpPr>
          <p:spPr>
            <a:xfrm>
              <a:off x="7619798" y="3534724"/>
              <a:ext cx="2816156" cy="2793072"/>
            </a:xfrm>
            <a:prstGeom prst="rect">
              <a:avLst/>
            </a:prstGeom>
            <a:noFill/>
          </p:spPr>
          <p:txBody>
            <a:bodyPr wrap="none" lIns="137160" tIns="68580" rIns="137160" bIns="68580">
              <a:spAutoFit/>
            </a:bodyPr>
            <a:lstStyle/>
            <a:p>
              <a:pPr algn="ctr" defTabSz="1371600" rtl="1">
                <a:defRPr/>
              </a:pP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EDA</a:t>
              </a:r>
              <a:endParaRPr lang="ar-SA"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801119" y="-229028"/>
              <a:ext cx="4552901" cy="11225970"/>
              <a:chOff x="2061332" y="-835533"/>
              <a:chExt cx="3386961" cy="827031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07488" y="619397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585839">
                <a:off x="2061332" y="-835533"/>
                <a:ext cx="824491" cy="1648983"/>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grpSp>
      </p:grpSp>
    </p:spTree>
    <p:extLst>
      <p:ext uri="{BB962C8B-B14F-4D97-AF65-F5344CB8AC3E}">
        <p14:creationId xmlns:p14="http://schemas.microsoft.com/office/powerpoint/2010/main" val="1456290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17808" y="-1753083"/>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454478"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73256" y="6815646"/>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pic>
        <p:nvPicPr>
          <p:cNvPr id="3" name="Picture 2">
            <a:extLst>
              <a:ext uri="{FF2B5EF4-FFF2-40B4-BE49-F238E27FC236}">
                <a16:creationId xmlns:a16="http://schemas.microsoft.com/office/drawing/2014/main" id="{97D41EFC-DEBE-372B-2261-DB0DD492CE5C}"/>
              </a:ext>
            </a:extLst>
          </p:cNvPr>
          <p:cNvPicPr>
            <a:picLocks noChangeAspect="1"/>
          </p:cNvPicPr>
          <p:nvPr/>
        </p:nvPicPr>
        <p:blipFill>
          <a:blip r:embed="rId12"/>
          <a:stretch>
            <a:fillRect/>
          </a:stretch>
        </p:blipFill>
        <p:spPr>
          <a:xfrm>
            <a:off x="1956803" y="2745292"/>
            <a:ext cx="13907298" cy="4557723"/>
          </a:xfrm>
          <a:prstGeom prst="rect">
            <a:avLst/>
          </a:prstGeom>
          <a:ln>
            <a:noFill/>
          </a:ln>
          <a:effectLst>
            <a:outerShdw blurRad="190500" algn="tl" rotWithShape="0">
              <a:srgbClr val="000000">
                <a:alpha val="70000"/>
              </a:srgbClr>
            </a:outerShdw>
          </a:effectLst>
        </p:spPr>
      </p:pic>
      <p:sp>
        <p:nvSpPr>
          <p:cNvPr id="58" name="شكل حر: شكل 10">
            <a:extLst>
              <a:ext uri="{FF2B5EF4-FFF2-40B4-BE49-F238E27FC236}">
                <a16:creationId xmlns:a16="http://schemas.microsoft.com/office/drawing/2014/main" id="{6983210A-4ED7-CCAD-BFD8-43FCB1FA1256}"/>
              </a:ext>
            </a:extLst>
          </p:cNvPr>
          <p:cNvSpPr/>
          <p:nvPr/>
        </p:nvSpPr>
        <p:spPr>
          <a:xfrm rot="8166612">
            <a:off x="15370533" y="1770032"/>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7" name="شكل حر: شكل 11">
            <a:extLst>
              <a:ext uri="{FF2B5EF4-FFF2-40B4-BE49-F238E27FC236}">
                <a16:creationId xmlns:a16="http://schemas.microsoft.com/office/drawing/2014/main" id="{D3C178A9-4E7E-7AE2-4CAA-B89D3153E37D}"/>
              </a:ext>
            </a:extLst>
          </p:cNvPr>
          <p:cNvSpPr/>
          <p:nvPr/>
        </p:nvSpPr>
        <p:spPr>
          <a:xfrm rot="8141213">
            <a:off x="1402643" y="6183865"/>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4" name="TextBox 51">
            <a:extLst>
              <a:ext uri="{FF2B5EF4-FFF2-40B4-BE49-F238E27FC236}">
                <a16:creationId xmlns:a16="http://schemas.microsoft.com/office/drawing/2014/main" id="{A86E8ACD-90E9-E2A3-342E-1B4F47531A84}"/>
              </a:ext>
            </a:extLst>
          </p:cNvPr>
          <p:cNvSpPr txBox="1"/>
          <p:nvPr/>
        </p:nvSpPr>
        <p:spPr>
          <a:xfrm>
            <a:off x="2650568" y="521679"/>
            <a:ext cx="12442620" cy="1418658"/>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72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Average week hours by age</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LINE PLOT</a:t>
            </a:r>
          </a:p>
        </p:txBody>
      </p:sp>
    </p:spTree>
    <p:extLst>
      <p:ext uri="{BB962C8B-B14F-4D97-AF65-F5344CB8AC3E}">
        <p14:creationId xmlns:p14="http://schemas.microsoft.com/office/powerpoint/2010/main" val="86416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2650568" y="521679"/>
            <a:ext cx="12442620" cy="1418658"/>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72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The Average based on age</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LINE PLOT</a:t>
            </a:r>
          </a:p>
        </p:txBody>
      </p:sp>
      <p:pic>
        <p:nvPicPr>
          <p:cNvPr id="6" name="Picture 5">
            <a:extLst>
              <a:ext uri="{FF2B5EF4-FFF2-40B4-BE49-F238E27FC236}">
                <a16:creationId xmlns:a16="http://schemas.microsoft.com/office/drawing/2014/main" id="{7F7458ED-77E7-758C-C729-410293187A30}"/>
              </a:ext>
            </a:extLst>
          </p:cNvPr>
          <p:cNvPicPr>
            <a:picLocks noChangeAspect="1"/>
          </p:cNvPicPr>
          <p:nvPr/>
        </p:nvPicPr>
        <p:blipFill>
          <a:blip r:embed="rId12"/>
          <a:stretch>
            <a:fillRect/>
          </a:stretch>
        </p:blipFill>
        <p:spPr>
          <a:xfrm>
            <a:off x="2487400" y="2745292"/>
            <a:ext cx="13437291" cy="5912154"/>
          </a:xfrm>
          <a:prstGeom prst="rect">
            <a:avLst/>
          </a:prstGeom>
          <a:ln>
            <a:noFill/>
          </a:ln>
          <a:effectLst>
            <a:outerShdw blurRad="190500" algn="tl" rotWithShape="0">
              <a:srgbClr val="000000">
                <a:alpha val="70000"/>
              </a:srgbClr>
            </a:outerShdw>
          </a:effectLst>
        </p:spPr>
      </p:pic>
      <p:sp>
        <p:nvSpPr>
          <p:cNvPr id="58" name="شكل حر: شكل 10">
            <a:extLst>
              <a:ext uri="{FF2B5EF4-FFF2-40B4-BE49-F238E27FC236}">
                <a16:creationId xmlns:a16="http://schemas.microsoft.com/office/drawing/2014/main" id="{6983210A-4ED7-CCAD-BFD8-43FCB1FA1256}"/>
              </a:ext>
            </a:extLst>
          </p:cNvPr>
          <p:cNvSpPr/>
          <p:nvPr/>
        </p:nvSpPr>
        <p:spPr>
          <a:xfrm rot="8166612">
            <a:off x="15370533" y="1770032"/>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7" name="شكل حر: شكل 11">
            <a:extLst>
              <a:ext uri="{FF2B5EF4-FFF2-40B4-BE49-F238E27FC236}">
                <a16:creationId xmlns:a16="http://schemas.microsoft.com/office/drawing/2014/main" id="{D3C178A9-4E7E-7AE2-4CAA-B89D3153E37D}"/>
              </a:ext>
            </a:extLst>
          </p:cNvPr>
          <p:cNvSpPr/>
          <p:nvPr/>
        </p:nvSpPr>
        <p:spPr>
          <a:xfrm rot="8141213">
            <a:off x="1933240" y="7533944"/>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693361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2650568" y="521679"/>
            <a:ext cx="12442620" cy="1418658"/>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72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Education level percentage</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PIE PLOT</a:t>
            </a:r>
          </a:p>
        </p:txBody>
      </p:sp>
      <p:pic>
        <p:nvPicPr>
          <p:cNvPr id="6" name="Picture 5" descr="Chart, pie chart&#10;&#10;Description automatically generated">
            <a:extLst>
              <a:ext uri="{FF2B5EF4-FFF2-40B4-BE49-F238E27FC236}">
                <a16:creationId xmlns:a16="http://schemas.microsoft.com/office/drawing/2014/main" id="{C77F7F5D-8C7A-AD9B-BF32-C2DDEC9126F3}"/>
              </a:ext>
            </a:extLst>
          </p:cNvPr>
          <p:cNvPicPr>
            <a:picLocks noChangeAspect="1"/>
          </p:cNvPicPr>
          <p:nvPr/>
        </p:nvPicPr>
        <p:blipFill rotWithShape="1">
          <a:blip r:embed="rId12">
            <a:extLst>
              <a:ext uri="{28A0092B-C50C-407E-A947-70E740481C1C}">
                <a14:useLocalDpi xmlns:a14="http://schemas.microsoft.com/office/drawing/2010/main" val="0"/>
              </a:ext>
            </a:extLst>
          </a:blip>
          <a:srcRect l="3813" r="14083"/>
          <a:stretch/>
        </p:blipFill>
        <p:spPr>
          <a:xfrm>
            <a:off x="3429000" y="2871592"/>
            <a:ext cx="10587415" cy="5929508"/>
          </a:xfrm>
          <a:prstGeom prst="rect">
            <a:avLst/>
          </a:prstGeom>
          <a:ln>
            <a:noFill/>
          </a:ln>
          <a:effectLst>
            <a:outerShdw blurRad="190500" algn="tl" rotWithShape="0">
              <a:srgbClr val="000000">
                <a:alpha val="70000"/>
              </a:srgbClr>
            </a:outerShdw>
          </a:effectLst>
        </p:spPr>
      </p:pic>
      <p:sp>
        <p:nvSpPr>
          <p:cNvPr id="57" name="شكل حر: شكل 11">
            <a:extLst>
              <a:ext uri="{FF2B5EF4-FFF2-40B4-BE49-F238E27FC236}">
                <a16:creationId xmlns:a16="http://schemas.microsoft.com/office/drawing/2014/main" id="{D3C178A9-4E7E-7AE2-4CAA-B89D3153E37D}"/>
              </a:ext>
            </a:extLst>
          </p:cNvPr>
          <p:cNvSpPr/>
          <p:nvPr/>
        </p:nvSpPr>
        <p:spPr>
          <a:xfrm rot="8141213">
            <a:off x="2860958" y="7533944"/>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8166612">
            <a:off x="13363786" y="1906425"/>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847364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2650568" y="521679"/>
            <a:ext cx="12442620" cy="1418658"/>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72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Count education by race</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COUNT PLOT</a:t>
            </a:r>
          </a:p>
        </p:txBody>
      </p:sp>
      <p:pic>
        <p:nvPicPr>
          <p:cNvPr id="6" name="Picture 5" descr="Timeline&#10;&#10;Description automatically generated with medium confidence">
            <a:extLst>
              <a:ext uri="{FF2B5EF4-FFF2-40B4-BE49-F238E27FC236}">
                <a16:creationId xmlns:a16="http://schemas.microsoft.com/office/drawing/2014/main" id="{D6ECBC91-9C8A-04BA-D14A-0C65340393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62199" y="2880222"/>
            <a:ext cx="13692945" cy="5844677"/>
          </a:xfrm>
          <a:prstGeom prst="rect">
            <a:avLst/>
          </a:prstGeom>
          <a:ln>
            <a:noFill/>
          </a:ln>
          <a:effectLst>
            <a:outerShdw blurRad="190500" algn="tl" rotWithShape="0">
              <a:srgbClr val="000000">
                <a:alpha val="70000"/>
              </a:srgbClr>
            </a:outerShdw>
          </a:effectLst>
        </p:spPr>
      </p:pic>
      <p:sp>
        <p:nvSpPr>
          <p:cNvPr id="58" name="شكل حر: شكل 10">
            <a:extLst>
              <a:ext uri="{FF2B5EF4-FFF2-40B4-BE49-F238E27FC236}">
                <a16:creationId xmlns:a16="http://schemas.microsoft.com/office/drawing/2014/main" id="{6983210A-4ED7-CCAD-BFD8-43FCB1FA1256}"/>
              </a:ext>
            </a:extLst>
          </p:cNvPr>
          <p:cNvSpPr/>
          <p:nvPr/>
        </p:nvSpPr>
        <p:spPr>
          <a:xfrm rot="8166612">
            <a:off x="15370533" y="1770032"/>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7" name="شكل حر: شكل 11">
            <a:extLst>
              <a:ext uri="{FF2B5EF4-FFF2-40B4-BE49-F238E27FC236}">
                <a16:creationId xmlns:a16="http://schemas.microsoft.com/office/drawing/2014/main" id="{D3C178A9-4E7E-7AE2-4CAA-B89D3153E37D}"/>
              </a:ext>
            </a:extLst>
          </p:cNvPr>
          <p:cNvSpPr/>
          <p:nvPr/>
        </p:nvSpPr>
        <p:spPr>
          <a:xfrm rot="8141213">
            <a:off x="1933240" y="7533944"/>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454492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2650568" y="521679"/>
            <a:ext cx="12442620" cy="1418658"/>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lang="en-US" sz="7200" b="1" spc="444"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 class by salary</a:t>
            </a:r>
            <a:endParaRPr kumimoji="0" lang="en-US" sz="72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COUNT PLOT</a:t>
            </a:r>
          </a:p>
        </p:txBody>
      </p:sp>
      <p:pic>
        <p:nvPicPr>
          <p:cNvPr id="3" name="Picture 2">
            <a:extLst>
              <a:ext uri="{FF2B5EF4-FFF2-40B4-BE49-F238E27FC236}">
                <a16:creationId xmlns:a16="http://schemas.microsoft.com/office/drawing/2014/main" id="{C4D4F71E-7D1D-0265-5E82-BDDEE73D250F}"/>
              </a:ext>
            </a:extLst>
          </p:cNvPr>
          <p:cNvPicPr>
            <a:picLocks noChangeAspect="1"/>
          </p:cNvPicPr>
          <p:nvPr/>
        </p:nvPicPr>
        <p:blipFill>
          <a:blip r:embed="rId12"/>
          <a:stretch>
            <a:fillRect/>
          </a:stretch>
        </p:blipFill>
        <p:spPr>
          <a:xfrm>
            <a:off x="2438400" y="2821819"/>
            <a:ext cx="13534029" cy="5784048"/>
          </a:xfrm>
          <a:prstGeom prst="rect">
            <a:avLst/>
          </a:prstGeom>
          <a:ln>
            <a:noFill/>
          </a:ln>
          <a:effectLst>
            <a:outerShdw blurRad="190500" algn="tl" rotWithShape="0">
              <a:srgbClr val="000000">
                <a:alpha val="70000"/>
              </a:srgbClr>
            </a:outerShdw>
          </a:effectLst>
        </p:spPr>
      </p:pic>
      <p:sp>
        <p:nvSpPr>
          <p:cNvPr id="57" name="شكل حر: شكل 11">
            <a:extLst>
              <a:ext uri="{FF2B5EF4-FFF2-40B4-BE49-F238E27FC236}">
                <a16:creationId xmlns:a16="http://schemas.microsoft.com/office/drawing/2014/main" id="{D3C178A9-4E7E-7AE2-4CAA-B89D3153E37D}"/>
              </a:ext>
            </a:extLst>
          </p:cNvPr>
          <p:cNvSpPr/>
          <p:nvPr/>
        </p:nvSpPr>
        <p:spPr>
          <a:xfrm rot="8141213">
            <a:off x="1933240" y="7533944"/>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8166612">
            <a:off x="15370533" y="1770032"/>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322741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2650568" y="521679"/>
            <a:ext cx="12442620" cy="1418658"/>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lang="en-US" sz="7200" b="1" spc="444"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t>
            </a:r>
            <a:r>
              <a:rPr kumimoji="0" lang="en-US" sz="7200" b="1" i="0" u="none" strike="noStrike" kern="1200" cap="none" spc="444"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ccupations</a:t>
            </a:r>
            <a:endParaRPr kumimoji="0" lang="en-US" sz="72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PIE PLOT</a:t>
            </a:r>
          </a:p>
        </p:txBody>
      </p:sp>
      <p:pic>
        <p:nvPicPr>
          <p:cNvPr id="3" name="Picture 2">
            <a:extLst>
              <a:ext uri="{FF2B5EF4-FFF2-40B4-BE49-F238E27FC236}">
                <a16:creationId xmlns:a16="http://schemas.microsoft.com/office/drawing/2014/main" id="{B01B291C-F102-0A93-E104-992EF25C1875}"/>
              </a:ext>
            </a:extLst>
          </p:cNvPr>
          <p:cNvPicPr>
            <a:picLocks noChangeAspect="1"/>
          </p:cNvPicPr>
          <p:nvPr/>
        </p:nvPicPr>
        <p:blipFill>
          <a:blip r:embed="rId12"/>
          <a:stretch>
            <a:fillRect/>
          </a:stretch>
        </p:blipFill>
        <p:spPr>
          <a:xfrm>
            <a:off x="2346910" y="2810833"/>
            <a:ext cx="13634091" cy="5767443"/>
          </a:xfrm>
          <a:prstGeom prst="rect">
            <a:avLst/>
          </a:prstGeom>
          <a:ln>
            <a:noFill/>
          </a:ln>
          <a:effectLst>
            <a:outerShdw blurRad="190500" algn="tl" rotWithShape="0">
              <a:srgbClr val="000000">
                <a:alpha val="70000"/>
              </a:srgbClr>
            </a:outerShdw>
          </a:effectLst>
        </p:spPr>
      </p:pic>
      <p:sp>
        <p:nvSpPr>
          <p:cNvPr id="57" name="شكل حر: شكل 11">
            <a:extLst>
              <a:ext uri="{FF2B5EF4-FFF2-40B4-BE49-F238E27FC236}">
                <a16:creationId xmlns:a16="http://schemas.microsoft.com/office/drawing/2014/main" id="{D3C178A9-4E7E-7AE2-4CAA-B89D3153E37D}"/>
              </a:ext>
            </a:extLst>
          </p:cNvPr>
          <p:cNvSpPr/>
          <p:nvPr/>
        </p:nvSpPr>
        <p:spPr>
          <a:xfrm rot="8141213">
            <a:off x="1852149" y="7494359"/>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8166612">
            <a:off x="15370533" y="1770032"/>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08253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18450" y="2013535"/>
            <a:ext cx="8628523" cy="8628523"/>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045679" y="-747410"/>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50322" y="66364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51" name="TextBox 51"/>
          <p:cNvSpPr txBox="1"/>
          <p:nvPr/>
        </p:nvSpPr>
        <p:spPr>
          <a:xfrm>
            <a:off x="2664512" y="1254437"/>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Table of Content</a:t>
            </a:r>
          </a:p>
        </p:txBody>
      </p:sp>
      <p:sp>
        <p:nvSpPr>
          <p:cNvPr id="2" name="AutoShape 2">
            <a:extLst>
              <a:ext uri="{FF2B5EF4-FFF2-40B4-BE49-F238E27FC236}">
                <a16:creationId xmlns:a16="http://schemas.microsoft.com/office/drawing/2014/main" id="{768D45C7-DB32-FE2A-1B6A-E3EEC8B59784}"/>
              </a:ext>
            </a:extLst>
          </p:cNvPr>
          <p:cNvSpPr/>
          <p:nvPr/>
        </p:nvSpPr>
        <p:spPr>
          <a:xfrm rot="-5400000">
            <a:off x="-1127384" y="7565701"/>
            <a:ext cx="5574506" cy="0"/>
          </a:xfrm>
          <a:prstGeom prst="line">
            <a:avLst/>
          </a:prstGeom>
          <a:ln w="76200" cap="flat">
            <a:solidFill>
              <a:srgbClr val="6B81A6"/>
            </a:solidFill>
            <a:prstDash val="solid"/>
            <a:headEnd type="none" w="sm" len="sm"/>
            <a:tailEnd type="none" w="sm" len="sm"/>
          </a:ln>
        </p:spPr>
      </p:sp>
      <p:grpSp>
        <p:nvGrpSpPr>
          <p:cNvPr id="3" name="Group 3">
            <a:extLst>
              <a:ext uri="{FF2B5EF4-FFF2-40B4-BE49-F238E27FC236}">
                <a16:creationId xmlns:a16="http://schemas.microsoft.com/office/drawing/2014/main" id="{F76A988B-B3E7-C6E5-DF12-A507E491498F}"/>
              </a:ext>
            </a:extLst>
          </p:cNvPr>
          <p:cNvGrpSpPr/>
          <p:nvPr/>
        </p:nvGrpSpPr>
        <p:grpSpPr>
          <a:xfrm>
            <a:off x="920253" y="3337315"/>
            <a:ext cx="1479232" cy="1479232"/>
            <a:chOff x="0" y="0"/>
            <a:chExt cx="1972310" cy="1972310"/>
          </a:xfrm>
        </p:grpSpPr>
        <p:grpSp>
          <p:nvGrpSpPr>
            <p:cNvPr id="4" name="Group 4">
              <a:extLst>
                <a:ext uri="{FF2B5EF4-FFF2-40B4-BE49-F238E27FC236}">
                  <a16:creationId xmlns:a16="http://schemas.microsoft.com/office/drawing/2014/main" id="{23E898AC-358B-F996-D82B-6BE85DC0BFE6}"/>
                </a:ext>
              </a:extLst>
            </p:cNvPr>
            <p:cNvGrpSpPr/>
            <p:nvPr/>
          </p:nvGrpSpPr>
          <p:grpSpPr>
            <a:xfrm>
              <a:off x="0" y="0"/>
              <a:ext cx="1972310" cy="1972310"/>
              <a:chOff x="0" y="0"/>
              <a:chExt cx="812800" cy="812800"/>
            </a:xfrm>
          </p:grpSpPr>
          <p:sp>
            <p:nvSpPr>
              <p:cNvPr id="6" name="Freeform 5">
                <a:extLst>
                  <a:ext uri="{FF2B5EF4-FFF2-40B4-BE49-F238E27FC236}">
                    <a16:creationId xmlns:a16="http://schemas.microsoft.com/office/drawing/2014/main" id="{A4990F2D-B218-0F28-3369-5CC57F194D4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81A6"/>
              </a:solidFill>
            </p:spPr>
          </p:sp>
          <p:sp>
            <p:nvSpPr>
              <p:cNvPr id="7" name="TextBox 6">
                <a:extLst>
                  <a:ext uri="{FF2B5EF4-FFF2-40B4-BE49-F238E27FC236}">
                    <a16:creationId xmlns:a16="http://schemas.microsoft.com/office/drawing/2014/main" id="{F0B61CCF-58E3-9994-E761-0B41110B14D4}"/>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a:p>
            </p:txBody>
          </p:sp>
        </p:grpSp>
        <p:pic>
          <p:nvPicPr>
            <p:cNvPr id="5" name="Picture 7" descr="Blog outline">
              <a:extLst>
                <a:ext uri="{FF2B5EF4-FFF2-40B4-BE49-F238E27FC236}">
                  <a16:creationId xmlns:a16="http://schemas.microsoft.com/office/drawing/2014/main" id="{DD0A4E53-E312-E041-6E5C-2C1A90A262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96212" y="376352"/>
              <a:ext cx="1259704" cy="1259704"/>
            </a:xfrm>
            <a:prstGeom prst="rect">
              <a:avLst/>
            </a:prstGeom>
          </p:spPr>
        </p:pic>
      </p:grpSp>
      <p:grpSp>
        <p:nvGrpSpPr>
          <p:cNvPr id="8" name="Group 8">
            <a:extLst>
              <a:ext uri="{FF2B5EF4-FFF2-40B4-BE49-F238E27FC236}">
                <a16:creationId xmlns:a16="http://schemas.microsoft.com/office/drawing/2014/main" id="{896C46F5-2D78-A3BE-AB8E-FBEAD7973581}"/>
              </a:ext>
            </a:extLst>
          </p:cNvPr>
          <p:cNvGrpSpPr/>
          <p:nvPr/>
        </p:nvGrpSpPr>
        <p:grpSpPr>
          <a:xfrm>
            <a:off x="3885110" y="5165892"/>
            <a:ext cx="1479232" cy="1479232"/>
            <a:chOff x="0" y="0"/>
            <a:chExt cx="1972310" cy="1972310"/>
          </a:xfrm>
        </p:grpSpPr>
        <p:grpSp>
          <p:nvGrpSpPr>
            <p:cNvPr id="9" name="Group 9">
              <a:extLst>
                <a:ext uri="{FF2B5EF4-FFF2-40B4-BE49-F238E27FC236}">
                  <a16:creationId xmlns:a16="http://schemas.microsoft.com/office/drawing/2014/main" id="{A07F09A9-9A5F-6D83-96E2-0F4D0B18E310}"/>
                </a:ext>
              </a:extLst>
            </p:cNvPr>
            <p:cNvGrpSpPr/>
            <p:nvPr/>
          </p:nvGrpSpPr>
          <p:grpSpPr>
            <a:xfrm>
              <a:off x="0" y="0"/>
              <a:ext cx="1972310" cy="1972310"/>
              <a:chOff x="0" y="0"/>
              <a:chExt cx="812800" cy="812800"/>
            </a:xfrm>
          </p:grpSpPr>
          <p:sp>
            <p:nvSpPr>
              <p:cNvPr id="11" name="Freeform 10">
                <a:extLst>
                  <a:ext uri="{FF2B5EF4-FFF2-40B4-BE49-F238E27FC236}">
                    <a16:creationId xmlns:a16="http://schemas.microsoft.com/office/drawing/2014/main" id="{C31A8FF4-FE88-0FCE-DB0C-365AE28C81F1}"/>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B4467"/>
              </a:solidFill>
            </p:spPr>
          </p:sp>
          <p:sp>
            <p:nvSpPr>
              <p:cNvPr id="12" name="TextBox 11">
                <a:extLst>
                  <a:ext uri="{FF2B5EF4-FFF2-40B4-BE49-F238E27FC236}">
                    <a16:creationId xmlns:a16="http://schemas.microsoft.com/office/drawing/2014/main" id="{D26F42DC-04C0-82A8-DC3A-CCD13BA07CA7}"/>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dirty="0"/>
              </a:p>
            </p:txBody>
          </p:sp>
        </p:grpSp>
        <p:pic>
          <p:nvPicPr>
            <p:cNvPr id="10" name="Picture 12" descr="Database outline">
              <a:extLst>
                <a:ext uri="{FF2B5EF4-FFF2-40B4-BE49-F238E27FC236}">
                  <a16:creationId xmlns:a16="http://schemas.microsoft.com/office/drawing/2014/main" id="{B3431EF6-CB12-F47B-B303-33DF99F50A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09295" y="434416"/>
              <a:ext cx="1124996" cy="1124996"/>
            </a:xfrm>
            <a:prstGeom prst="rect">
              <a:avLst/>
            </a:prstGeom>
          </p:spPr>
        </p:pic>
      </p:grpSp>
      <p:grpSp>
        <p:nvGrpSpPr>
          <p:cNvPr id="13" name="Group 13">
            <a:extLst>
              <a:ext uri="{FF2B5EF4-FFF2-40B4-BE49-F238E27FC236}">
                <a16:creationId xmlns:a16="http://schemas.microsoft.com/office/drawing/2014/main" id="{183B08A1-BB93-61F2-F037-81292C2BE395}"/>
              </a:ext>
            </a:extLst>
          </p:cNvPr>
          <p:cNvGrpSpPr/>
          <p:nvPr/>
        </p:nvGrpSpPr>
        <p:grpSpPr>
          <a:xfrm>
            <a:off x="6332506" y="4079941"/>
            <a:ext cx="1479232" cy="1479232"/>
            <a:chOff x="0" y="0"/>
            <a:chExt cx="1972310" cy="1972310"/>
          </a:xfrm>
        </p:grpSpPr>
        <p:grpSp>
          <p:nvGrpSpPr>
            <p:cNvPr id="14" name="Group 14">
              <a:extLst>
                <a:ext uri="{FF2B5EF4-FFF2-40B4-BE49-F238E27FC236}">
                  <a16:creationId xmlns:a16="http://schemas.microsoft.com/office/drawing/2014/main" id="{AFC6AA3F-7FF4-046C-F9D7-D6B6DD188342}"/>
                </a:ext>
              </a:extLst>
            </p:cNvPr>
            <p:cNvGrpSpPr/>
            <p:nvPr/>
          </p:nvGrpSpPr>
          <p:grpSpPr>
            <a:xfrm>
              <a:off x="0" y="0"/>
              <a:ext cx="1972310" cy="1972310"/>
              <a:chOff x="0" y="0"/>
              <a:chExt cx="812800" cy="812800"/>
            </a:xfrm>
          </p:grpSpPr>
          <p:sp>
            <p:nvSpPr>
              <p:cNvPr id="16" name="Freeform 15">
                <a:extLst>
                  <a:ext uri="{FF2B5EF4-FFF2-40B4-BE49-F238E27FC236}">
                    <a16:creationId xmlns:a16="http://schemas.microsoft.com/office/drawing/2014/main" id="{541054CD-D251-28A8-F93A-13F273944B5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5B80"/>
              </a:solidFill>
            </p:spPr>
          </p:sp>
          <p:sp>
            <p:nvSpPr>
              <p:cNvPr id="17" name="TextBox 16">
                <a:extLst>
                  <a:ext uri="{FF2B5EF4-FFF2-40B4-BE49-F238E27FC236}">
                    <a16:creationId xmlns:a16="http://schemas.microsoft.com/office/drawing/2014/main" id="{049FBCEF-8D97-4F7E-42A7-CA1C2F9F073A}"/>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a:p>
            </p:txBody>
          </p:sp>
        </p:grpSp>
        <p:pic>
          <p:nvPicPr>
            <p:cNvPr id="15" name="Picture 17" descr="Presentation with bar chart outline">
              <a:extLst>
                <a:ext uri="{FF2B5EF4-FFF2-40B4-BE49-F238E27FC236}">
                  <a16:creationId xmlns:a16="http://schemas.microsoft.com/office/drawing/2014/main" id="{84C823F0-0F72-6284-9D6C-1CC0229F094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07460" y="357959"/>
              <a:ext cx="1293266" cy="1293266"/>
            </a:xfrm>
            <a:prstGeom prst="rect">
              <a:avLst/>
            </a:prstGeom>
          </p:spPr>
        </p:pic>
      </p:grpSp>
      <p:grpSp>
        <p:nvGrpSpPr>
          <p:cNvPr id="18" name="Group 18">
            <a:extLst>
              <a:ext uri="{FF2B5EF4-FFF2-40B4-BE49-F238E27FC236}">
                <a16:creationId xmlns:a16="http://schemas.microsoft.com/office/drawing/2014/main" id="{A1DFDB98-BC1F-5FB1-D976-DE439743AF53}"/>
              </a:ext>
            </a:extLst>
          </p:cNvPr>
          <p:cNvGrpSpPr/>
          <p:nvPr/>
        </p:nvGrpSpPr>
        <p:grpSpPr>
          <a:xfrm>
            <a:off x="13472850" y="3308546"/>
            <a:ext cx="1479232" cy="1479232"/>
            <a:chOff x="0" y="0"/>
            <a:chExt cx="1972310" cy="1972310"/>
          </a:xfrm>
        </p:grpSpPr>
        <p:grpSp>
          <p:nvGrpSpPr>
            <p:cNvPr id="19" name="Group 19">
              <a:extLst>
                <a:ext uri="{FF2B5EF4-FFF2-40B4-BE49-F238E27FC236}">
                  <a16:creationId xmlns:a16="http://schemas.microsoft.com/office/drawing/2014/main" id="{16C9377D-CD27-FCEB-EDD9-4451FD30346E}"/>
                </a:ext>
              </a:extLst>
            </p:cNvPr>
            <p:cNvGrpSpPr/>
            <p:nvPr/>
          </p:nvGrpSpPr>
          <p:grpSpPr>
            <a:xfrm>
              <a:off x="0" y="0"/>
              <a:ext cx="1972310" cy="1972310"/>
              <a:chOff x="0" y="0"/>
              <a:chExt cx="812800" cy="812800"/>
            </a:xfrm>
          </p:grpSpPr>
          <p:sp>
            <p:nvSpPr>
              <p:cNvPr id="21" name="Freeform 20">
                <a:extLst>
                  <a:ext uri="{FF2B5EF4-FFF2-40B4-BE49-F238E27FC236}">
                    <a16:creationId xmlns:a16="http://schemas.microsoft.com/office/drawing/2014/main" id="{D0688664-1312-B295-DCA9-854A943E43D6}"/>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B81A6"/>
              </a:solidFill>
            </p:spPr>
          </p:sp>
          <p:sp>
            <p:nvSpPr>
              <p:cNvPr id="22" name="TextBox 21">
                <a:extLst>
                  <a:ext uri="{FF2B5EF4-FFF2-40B4-BE49-F238E27FC236}">
                    <a16:creationId xmlns:a16="http://schemas.microsoft.com/office/drawing/2014/main" id="{5571CB2B-11AE-56D4-416B-7EF537A12502}"/>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a:p>
            </p:txBody>
          </p:sp>
        </p:grpSp>
        <p:pic>
          <p:nvPicPr>
            <p:cNvPr id="20" name="Picture 22" descr="Presentation with checklist outline">
              <a:extLst>
                <a:ext uri="{FF2B5EF4-FFF2-40B4-BE49-F238E27FC236}">
                  <a16:creationId xmlns:a16="http://schemas.microsoft.com/office/drawing/2014/main" id="{A941BA50-BA75-FCF0-3C7D-B5FB38577B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310151" y="382701"/>
              <a:ext cx="1352006" cy="1352006"/>
            </a:xfrm>
            <a:prstGeom prst="rect">
              <a:avLst/>
            </a:prstGeom>
          </p:spPr>
        </p:pic>
      </p:grpSp>
      <p:grpSp>
        <p:nvGrpSpPr>
          <p:cNvPr id="23" name="Group 23">
            <a:extLst>
              <a:ext uri="{FF2B5EF4-FFF2-40B4-BE49-F238E27FC236}">
                <a16:creationId xmlns:a16="http://schemas.microsoft.com/office/drawing/2014/main" id="{A60D84E9-4824-E393-D034-6466391134B6}"/>
              </a:ext>
            </a:extLst>
          </p:cNvPr>
          <p:cNvGrpSpPr/>
          <p:nvPr/>
        </p:nvGrpSpPr>
        <p:grpSpPr>
          <a:xfrm>
            <a:off x="9044975" y="5203992"/>
            <a:ext cx="1479232" cy="1479232"/>
            <a:chOff x="0" y="0"/>
            <a:chExt cx="1972310" cy="1972310"/>
          </a:xfrm>
        </p:grpSpPr>
        <p:grpSp>
          <p:nvGrpSpPr>
            <p:cNvPr id="24" name="Group 24">
              <a:extLst>
                <a:ext uri="{FF2B5EF4-FFF2-40B4-BE49-F238E27FC236}">
                  <a16:creationId xmlns:a16="http://schemas.microsoft.com/office/drawing/2014/main" id="{B269339C-F226-6855-E736-441150E80970}"/>
                </a:ext>
              </a:extLst>
            </p:cNvPr>
            <p:cNvGrpSpPr/>
            <p:nvPr/>
          </p:nvGrpSpPr>
          <p:grpSpPr>
            <a:xfrm>
              <a:off x="0" y="0"/>
              <a:ext cx="1972310" cy="1972310"/>
              <a:chOff x="0" y="0"/>
              <a:chExt cx="812800" cy="812800"/>
            </a:xfrm>
          </p:grpSpPr>
          <p:sp>
            <p:nvSpPr>
              <p:cNvPr id="26" name="Freeform 25">
                <a:extLst>
                  <a:ext uri="{FF2B5EF4-FFF2-40B4-BE49-F238E27FC236}">
                    <a16:creationId xmlns:a16="http://schemas.microsoft.com/office/drawing/2014/main" id="{1C89A610-EBB6-3791-1A44-BD58D0DEA9E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193A8"/>
              </a:solidFill>
            </p:spPr>
          </p:sp>
          <p:sp>
            <p:nvSpPr>
              <p:cNvPr id="27" name="TextBox 26">
                <a:extLst>
                  <a:ext uri="{FF2B5EF4-FFF2-40B4-BE49-F238E27FC236}">
                    <a16:creationId xmlns:a16="http://schemas.microsoft.com/office/drawing/2014/main" id="{D6184E36-2DCF-C934-0477-82C2052E1351}"/>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a:p>
            </p:txBody>
          </p:sp>
        </p:grpSp>
        <p:pic>
          <p:nvPicPr>
            <p:cNvPr id="25" name="Picture 27" descr="Pie chart outline">
              <a:extLst>
                <a:ext uri="{FF2B5EF4-FFF2-40B4-BE49-F238E27FC236}">
                  <a16:creationId xmlns:a16="http://schemas.microsoft.com/office/drawing/2014/main" id="{C098B812-F96F-419F-A6A0-FFA309A0024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233775" y="290535"/>
              <a:ext cx="1503399" cy="1503399"/>
            </a:xfrm>
            <a:prstGeom prst="rect">
              <a:avLst/>
            </a:prstGeom>
          </p:spPr>
        </p:pic>
      </p:grpSp>
      <p:grpSp>
        <p:nvGrpSpPr>
          <p:cNvPr id="28" name="Group 34">
            <a:extLst>
              <a:ext uri="{FF2B5EF4-FFF2-40B4-BE49-F238E27FC236}">
                <a16:creationId xmlns:a16="http://schemas.microsoft.com/office/drawing/2014/main" id="{E8970614-988E-81B9-068B-415BDF2D4997}"/>
              </a:ext>
            </a:extLst>
          </p:cNvPr>
          <p:cNvGrpSpPr/>
          <p:nvPr/>
        </p:nvGrpSpPr>
        <p:grpSpPr>
          <a:xfrm>
            <a:off x="1966838" y="7575226"/>
            <a:ext cx="2676631" cy="1081224"/>
            <a:chOff x="0" y="-38100"/>
            <a:chExt cx="3568842" cy="1441632"/>
          </a:xfrm>
        </p:grpSpPr>
        <p:sp>
          <p:nvSpPr>
            <p:cNvPr id="29" name="TextBox 35">
              <a:extLst>
                <a:ext uri="{FF2B5EF4-FFF2-40B4-BE49-F238E27FC236}">
                  <a16:creationId xmlns:a16="http://schemas.microsoft.com/office/drawing/2014/main" id="{53BDC487-75D4-C1AC-5C94-E9B6682C3939}"/>
                </a:ext>
              </a:extLst>
            </p:cNvPr>
            <p:cNvSpPr txBox="1"/>
            <p:nvPr/>
          </p:nvSpPr>
          <p:spPr>
            <a:xfrm>
              <a:off x="0" y="890058"/>
              <a:ext cx="3568842" cy="513474"/>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INTRUDACTION</a:t>
              </a:r>
            </a:p>
          </p:txBody>
        </p:sp>
        <p:sp>
          <p:nvSpPr>
            <p:cNvPr id="30" name="TextBox 36">
              <a:extLst>
                <a:ext uri="{FF2B5EF4-FFF2-40B4-BE49-F238E27FC236}">
                  <a16:creationId xmlns:a16="http://schemas.microsoft.com/office/drawing/2014/main" id="{512F338A-4143-FDEA-33BB-2E44E6B6380D}"/>
                </a:ext>
              </a:extLst>
            </p:cNvPr>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a:solidFill>
                    <a:srgbClr val="2B4467"/>
                  </a:solidFill>
                  <a:latin typeface="Amatic SC Bold"/>
                </a:rPr>
                <a:t>1</a:t>
              </a:r>
            </a:p>
          </p:txBody>
        </p:sp>
      </p:grpSp>
      <p:grpSp>
        <p:nvGrpSpPr>
          <p:cNvPr id="38" name="Group 37">
            <a:extLst>
              <a:ext uri="{FF2B5EF4-FFF2-40B4-BE49-F238E27FC236}">
                <a16:creationId xmlns:a16="http://schemas.microsoft.com/office/drawing/2014/main" id="{81C17F96-002F-988C-71F1-E2C818869FB8}"/>
              </a:ext>
            </a:extLst>
          </p:cNvPr>
          <p:cNvGrpSpPr/>
          <p:nvPr/>
        </p:nvGrpSpPr>
        <p:grpSpPr>
          <a:xfrm>
            <a:off x="4949908" y="7537128"/>
            <a:ext cx="2678438" cy="1081223"/>
            <a:chOff x="0" y="-38100"/>
            <a:chExt cx="3571251" cy="1441632"/>
          </a:xfrm>
        </p:grpSpPr>
        <p:sp>
          <p:nvSpPr>
            <p:cNvPr id="39" name="TextBox 38">
              <a:extLst>
                <a:ext uri="{FF2B5EF4-FFF2-40B4-BE49-F238E27FC236}">
                  <a16:creationId xmlns:a16="http://schemas.microsoft.com/office/drawing/2014/main" id="{D1762B2A-9B79-CC13-9225-F9D92D3D5BFA}"/>
                </a:ext>
              </a:extLst>
            </p:cNvPr>
            <p:cNvSpPr txBox="1"/>
            <p:nvPr/>
          </p:nvSpPr>
          <p:spPr>
            <a:xfrm>
              <a:off x="0" y="890058"/>
              <a:ext cx="3571251" cy="513474"/>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DATASET</a:t>
              </a:r>
            </a:p>
          </p:txBody>
        </p:sp>
        <p:sp>
          <p:nvSpPr>
            <p:cNvPr id="40" name="TextBox 39">
              <a:extLst>
                <a:ext uri="{FF2B5EF4-FFF2-40B4-BE49-F238E27FC236}">
                  <a16:creationId xmlns:a16="http://schemas.microsoft.com/office/drawing/2014/main" id="{E0995397-6EB6-2987-5BB6-DEA3D3E8ACCC}"/>
                </a:ext>
              </a:extLst>
            </p:cNvPr>
            <p:cNvSpPr txBox="1"/>
            <p:nvPr/>
          </p:nvSpPr>
          <p:spPr>
            <a:xfrm>
              <a:off x="2409" y="-38100"/>
              <a:ext cx="3568842" cy="740833"/>
            </a:xfrm>
            <a:prstGeom prst="rect">
              <a:avLst/>
            </a:prstGeom>
          </p:spPr>
          <p:txBody>
            <a:bodyPr lIns="0" tIns="0" rIns="0" bIns="0" rtlCol="0" anchor="t">
              <a:spAutoFit/>
            </a:bodyPr>
            <a:lstStyle/>
            <a:p>
              <a:pPr>
                <a:lnSpc>
                  <a:spcPts val="4549"/>
                </a:lnSpc>
              </a:pPr>
              <a:r>
                <a:rPr lang="en-US" sz="3499">
                  <a:solidFill>
                    <a:srgbClr val="2B4467"/>
                  </a:solidFill>
                  <a:latin typeface="Amatic SC Bold"/>
                </a:rPr>
                <a:t>2</a:t>
              </a:r>
            </a:p>
          </p:txBody>
        </p:sp>
      </p:grpSp>
      <p:grpSp>
        <p:nvGrpSpPr>
          <p:cNvPr id="41" name="Group 40">
            <a:extLst>
              <a:ext uri="{FF2B5EF4-FFF2-40B4-BE49-F238E27FC236}">
                <a16:creationId xmlns:a16="http://schemas.microsoft.com/office/drawing/2014/main" id="{BD074F23-1B35-C45C-D2B7-3F05530E6197}"/>
              </a:ext>
            </a:extLst>
          </p:cNvPr>
          <p:cNvGrpSpPr/>
          <p:nvPr/>
        </p:nvGrpSpPr>
        <p:grpSpPr>
          <a:xfrm>
            <a:off x="7710628" y="7514736"/>
            <a:ext cx="2676631" cy="1081223"/>
            <a:chOff x="0" y="-38100"/>
            <a:chExt cx="3568842" cy="1441632"/>
          </a:xfrm>
        </p:grpSpPr>
        <p:sp>
          <p:nvSpPr>
            <p:cNvPr id="42" name="TextBox 41">
              <a:extLst>
                <a:ext uri="{FF2B5EF4-FFF2-40B4-BE49-F238E27FC236}">
                  <a16:creationId xmlns:a16="http://schemas.microsoft.com/office/drawing/2014/main" id="{CDEC98D3-02FD-D66C-5545-69BAB7623CA6}"/>
                </a:ext>
              </a:extLst>
            </p:cNvPr>
            <p:cNvSpPr txBox="1"/>
            <p:nvPr/>
          </p:nvSpPr>
          <p:spPr>
            <a:xfrm>
              <a:off x="0" y="890058"/>
              <a:ext cx="3568842" cy="513474"/>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DASHBORED</a:t>
              </a:r>
            </a:p>
          </p:txBody>
        </p:sp>
        <p:sp>
          <p:nvSpPr>
            <p:cNvPr id="43" name="TextBox 42">
              <a:extLst>
                <a:ext uri="{FF2B5EF4-FFF2-40B4-BE49-F238E27FC236}">
                  <a16:creationId xmlns:a16="http://schemas.microsoft.com/office/drawing/2014/main" id="{73D9C24E-ADA0-46C3-450F-37A5BB26F853}"/>
                </a:ext>
              </a:extLst>
            </p:cNvPr>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a:solidFill>
                    <a:srgbClr val="2B4467"/>
                  </a:solidFill>
                  <a:latin typeface="Amatic SC Bold"/>
                </a:rPr>
                <a:t>3</a:t>
              </a:r>
            </a:p>
          </p:txBody>
        </p:sp>
      </p:grpSp>
      <p:grpSp>
        <p:nvGrpSpPr>
          <p:cNvPr id="44" name="Group 43">
            <a:extLst>
              <a:ext uri="{FF2B5EF4-FFF2-40B4-BE49-F238E27FC236}">
                <a16:creationId xmlns:a16="http://schemas.microsoft.com/office/drawing/2014/main" id="{7994050E-9935-52FA-A69C-1FD3BEE28704}"/>
              </a:ext>
            </a:extLst>
          </p:cNvPr>
          <p:cNvGrpSpPr/>
          <p:nvPr/>
        </p:nvGrpSpPr>
        <p:grpSpPr>
          <a:xfrm>
            <a:off x="10176025" y="7575228"/>
            <a:ext cx="2676631" cy="1081224"/>
            <a:chOff x="0" y="-38100"/>
            <a:chExt cx="3568842" cy="1441632"/>
          </a:xfrm>
        </p:grpSpPr>
        <p:sp>
          <p:nvSpPr>
            <p:cNvPr id="45" name="TextBox 44">
              <a:extLst>
                <a:ext uri="{FF2B5EF4-FFF2-40B4-BE49-F238E27FC236}">
                  <a16:creationId xmlns:a16="http://schemas.microsoft.com/office/drawing/2014/main" id="{904B73FD-AA4A-4F4E-D895-C42AA5C465C0}"/>
                </a:ext>
              </a:extLst>
            </p:cNvPr>
            <p:cNvSpPr txBox="1"/>
            <p:nvPr/>
          </p:nvSpPr>
          <p:spPr>
            <a:xfrm>
              <a:off x="0" y="890058"/>
              <a:ext cx="3568842" cy="513474"/>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EDA</a:t>
              </a:r>
            </a:p>
          </p:txBody>
        </p:sp>
        <p:sp>
          <p:nvSpPr>
            <p:cNvPr id="46" name="TextBox 45">
              <a:extLst>
                <a:ext uri="{FF2B5EF4-FFF2-40B4-BE49-F238E27FC236}">
                  <a16:creationId xmlns:a16="http://schemas.microsoft.com/office/drawing/2014/main" id="{66541786-F32A-48AA-756A-B37E0559D459}"/>
                </a:ext>
              </a:extLst>
            </p:cNvPr>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a:solidFill>
                    <a:srgbClr val="2B4467"/>
                  </a:solidFill>
                  <a:latin typeface="Amatic SC Bold"/>
                </a:rPr>
                <a:t>4</a:t>
              </a:r>
            </a:p>
          </p:txBody>
        </p:sp>
      </p:grpSp>
      <p:grpSp>
        <p:nvGrpSpPr>
          <p:cNvPr id="47" name="Group 46">
            <a:extLst>
              <a:ext uri="{FF2B5EF4-FFF2-40B4-BE49-F238E27FC236}">
                <a16:creationId xmlns:a16="http://schemas.microsoft.com/office/drawing/2014/main" id="{573D9A08-EE6F-A15A-9730-55D5FC0DCF43}"/>
              </a:ext>
            </a:extLst>
          </p:cNvPr>
          <p:cNvGrpSpPr/>
          <p:nvPr/>
        </p:nvGrpSpPr>
        <p:grpSpPr>
          <a:xfrm>
            <a:off x="14622114" y="7652731"/>
            <a:ext cx="2676631" cy="1081224"/>
            <a:chOff x="0" y="-38100"/>
            <a:chExt cx="3568842" cy="1441632"/>
          </a:xfrm>
        </p:grpSpPr>
        <p:sp>
          <p:nvSpPr>
            <p:cNvPr id="48" name="TextBox 47">
              <a:extLst>
                <a:ext uri="{FF2B5EF4-FFF2-40B4-BE49-F238E27FC236}">
                  <a16:creationId xmlns:a16="http://schemas.microsoft.com/office/drawing/2014/main" id="{194A27AC-EEF7-B4AB-4711-EB6AF31FA706}"/>
                </a:ext>
              </a:extLst>
            </p:cNvPr>
            <p:cNvSpPr txBox="1"/>
            <p:nvPr/>
          </p:nvSpPr>
          <p:spPr>
            <a:xfrm>
              <a:off x="0" y="890058"/>
              <a:ext cx="3568842" cy="513474"/>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PIG</a:t>
              </a:r>
            </a:p>
          </p:txBody>
        </p:sp>
        <p:sp>
          <p:nvSpPr>
            <p:cNvPr id="49" name="TextBox 48">
              <a:extLst>
                <a:ext uri="{FF2B5EF4-FFF2-40B4-BE49-F238E27FC236}">
                  <a16:creationId xmlns:a16="http://schemas.microsoft.com/office/drawing/2014/main" id="{C5FCE216-1862-55AE-31A7-99EB3E6723E8}"/>
                </a:ext>
              </a:extLst>
            </p:cNvPr>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dirty="0">
                  <a:solidFill>
                    <a:srgbClr val="2B4467"/>
                  </a:solidFill>
                  <a:latin typeface="Amatic SC Bold"/>
                </a:rPr>
                <a:t>6</a:t>
              </a:r>
            </a:p>
          </p:txBody>
        </p:sp>
      </p:grpSp>
      <p:sp>
        <p:nvSpPr>
          <p:cNvPr id="50" name="AutoShape 49">
            <a:extLst>
              <a:ext uri="{FF2B5EF4-FFF2-40B4-BE49-F238E27FC236}">
                <a16:creationId xmlns:a16="http://schemas.microsoft.com/office/drawing/2014/main" id="{3992FA5A-B020-483F-8F2F-01501EF501C8}"/>
              </a:ext>
            </a:extLst>
          </p:cNvPr>
          <p:cNvSpPr/>
          <p:nvPr/>
        </p:nvSpPr>
        <p:spPr>
          <a:xfrm rot="-5400000">
            <a:off x="2770810" y="8460940"/>
            <a:ext cx="3707832" cy="0"/>
          </a:xfrm>
          <a:prstGeom prst="line">
            <a:avLst/>
          </a:prstGeom>
          <a:ln w="76200" cap="flat">
            <a:solidFill>
              <a:srgbClr val="2B4467"/>
            </a:solidFill>
            <a:prstDash val="solid"/>
            <a:headEnd type="none" w="sm" len="sm"/>
            <a:tailEnd type="none" w="sm" len="sm"/>
          </a:ln>
        </p:spPr>
      </p:sp>
      <p:sp>
        <p:nvSpPr>
          <p:cNvPr id="62" name="AutoShape 50">
            <a:extLst>
              <a:ext uri="{FF2B5EF4-FFF2-40B4-BE49-F238E27FC236}">
                <a16:creationId xmlns:a16="http://schemas.microsoft.com/office/drawing/2014/main" id="{58505DE7-B3E0-866A-9E71-65D1006B2706}"/>
              </a:ext>
            </a:extLst>
          </p:cNvPr>
          <p:cNvSpPr/>
          <p:nvPr/>
        </p:nvSpPr>
        <p:spPr>
          <a:xfrm rot="-5400000">
            <a:off x="4284870" y="8308327"/>
            <a:ext cx="5574506" cy="0"/>
          </a:xfrm>
          <a:prstGeom prst="line">
            <a:avLst/>
          </a:prstGeom>
          <a:ln w="76200" cap="flat">
            <a:solidFill>
              <a:srgbClr val="445B80"/>
            </a:solidFill>
            <a:prstDash val="solid"/>
            <a:headEnd type="none" w="sm" len="sm"/>
            <a:tailEnd type="none" w="sm" len="sm"/>
          </a:ln>
        </p:spPr>
      </p:sp>
      <p:sp>
        <p:nvSpPr>
          <p:cNvPr id="103" name="AutoShape 51">
            <a:extLst>
              <a:ext uri="{FF2B5EF4-FFF2-40B4-BE49-F238E27FC236}">
                <a16:creationId xmlns:a16="http://schemas.microsoft.com/office/drawing/2014/main" id="{8BCF067F-9695-CC60-7B3B-A238586CF8E4}"/>
              </a:ext>
            </a:extLst>
          </p:cNvPr>
          <p:cNvSpPr/>
          <p:nvPr/>
        </p:nvSpPr>
        <p:spPr>
          <a:xfrm rot="-5435323">
            <a:off x="7949627" y="8499040"/>
            <a:ext cx="3708027" cy="0"/>
          </a:xfrm>
          <a:prstGeom prst="line">
            <a:avLst/>
          </a:prstGeom>
          <a:ln w="76200" cap="flat">
            <a:solidFill>
              <a:srgbClr val="8193A8"/>
            </a:solidFill>
            <a:prstDash val="solid"/>
            <a:headEnd type="none" w="sm" len="sm"/>
            <a:tailEnd type="none" w="sm" len="sm"/>
          </a:ln>
        </p:spPr>
      </p:sp>
      <p:sp>
        <p:nvSpPr>
          <p:cNvPr id="104" name="AutoShape 52">
            <a:extLst>
              <a:ext uri="{FF2B5EF4-FFF2-40B4-BE49-F238E27FC236}">
                <a16:creationId xmlns:a16="http://schemas.microsoft.com/office/drawing/2014/main" id="{4502A6CC-139F-A447-05A7-2C7EBFC01390}"/>
              </a:ext>
            </a:extLst>
          </p:cNvPr>
          <p:cNvSpPr/>
          <p:nvPr/>
        </p:nvSpPr>
        <p:spPr>
          <a:xfrm rot="-5393294">
            <a:off x="11458860" y="7537128"/>
            <a:ext cx="5574125" cy="0"/>
          </a:xfrm>
          <a:prstGeom prst="line">
            <a:avLst/>
          </a:prstGeom>
          <a:ln w="76200" cap="flat">
            <a:solidFill>
              <a:srgbClr val="6B81A6"/>
            </a:solidFill>
            <a:prstDash val="solid"/>
            <a:headEnd type="none" w="sm" len="sm"/>
            <a:tailEnd type="none" w="sm" len="sm"/>
          </a:ln>
        </p:spPr>
      </p:sp>
      <p:grpSp>
        <p:nvGrpSpPr>
          <p:cNvPr id="105" name="Group 23">
            <a:extLst>
              <a:ext uri="{FF2B5EF4-FFF2-40B4-BE49-F238E27FC236}">
                <a16:creationId xmlns:a16="http://schemas.microsoft.com/office/drawing/2014/main" id="{33E20EDF-76D1-AC97-1718-A2FFAFDF647F}"/>
              </a:ext>
            </a:extLst>
          </p:cNvPr>
          <p:cNvGrpSpPr/>
          <p:nvPr/>
        </p:nvGrpSpPr>
        <p:grpSpPr>
          <a:xfrm>
            <a:off x="15608166" y="5143500"/>
            <a:ext cx="1479232" cy="1479232"/>
            <a:chOff x="0" y="0"/>
            <a:chExt cx="1972310" cy="1972310"/>
          </a:xfrm>
        </p:grpSpPr>
        <p:grpSp>
          <p:nvGrpSpPr>
            <p:cNvPr id="106" name="Group 24">
              <a:extLst>
                <a:ext uri="{FF2B5EF4-FFF2-40B4-BE49-F238E27FC236}">
                  <a16:creationId xmlns:a16="http://schemas.microsoft.com/office/drawing/2014/main" id="{1D96AA53-53BF-FAF5-6DD0-095DBD845963}"/>
                </a:ext>
              </a:extLst>
            </p:cNvPr>
            <p:cNvGrpSpPr/>
            <p:nvPr/>
          </p:nvGrpSpPr>
          <p:grpSpPr>
            <a:xfrm>
              <a:off x="0" y="0"/>
              <a:ext cx="1972310" cy="1972310"/>
              <a:chOff x="0" y="0"/>
              <a:chExt cx="812800" cy="812800"/>
            </a:xfrm>
          </p:grpSpPr>
          <p:sp>
            <p:nvSpPr>
              <p:cNvPr id="108" name="Freeform 25">
                <a:extLst>
                  <a:ext uri="{FF2B5EF4-FFF2-40B4-BE49-F238E27FC236}">
                    <a16:creationId xmlns:a16="http://schemas.microsoft.com/office/drawing/2014/main" id="{477C479D-7AFD-E434-69C4-6D88FD54737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5B80"/>
              </a:solidFill>
            </p:spPr>
          </p:sp>
          <p:sp>
            <p:nvSpPr>
              <p:cNvPr id="109" name="TextBox 108">
                <a:extLst>
                  <a:ext uri="{FF2B5EF4-FFF2-40B4-BE49-F238E27FC236}">
                    <a16:creationId xmlns:a16="http://schemas.microsoft.com/office/drawing/2014/main" id="{3ED96232-4840-BF73-8413-5E7FF61D94D9}"/>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a:p>
            </p:txBody>
          </p:sp>
        </p:grpSp>
        <p:pic>
          <p:nvPicPr>
            <p:cNvPr id="107" name="Picture 27">
              <a:extLst>
                <a:ext uri="{FF2B5EF4-FFF2-40B4-BE49-F238E27FC236}">
                  <a16:creationId xmlns:a16="http://schemas.microsoft.com/office/drawing/2014/main" id="{F4B339C4-3D2A-242F-C02D-D103ACDE4648}"/>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351756" y="394301"/>
              <a:ext cx="1268798" cy="1268798"/>
            </a:xfrm>
            <a:prstGeom prst="rect">
              <a:avLst/>
            </a:prstGeom>
          </p:spPr>
        </p:pic>
      </p:grpSp>
      <p:grpSp>
        <p:nvGrpSpPr>
          <p:cNvPr id="110" name="Group 109">
            <a:extLst>
              <a:ext uri="{FF2B5EF4-FFF2-40B4-BE49-F238E27FC236}">
                <a16:creationId xmlns:a16="http://schemas.microsoft.com/office/drawing/2014/main" id="{2F3BD4A1-9D36-CF18-728F-6EE695CC22F4}"/>
              </a:ext>
            </a:extLst>
          </p:cNvPr>
          <p:cNvGrpSpPr/>
          <p:nvPr/>
        </p:nvGrpSpPr>
        <p:grpSpPr>
          <a:xfrm>
            <a:off x="16739216" y="7514736"/>
            <a:ext cx="2676631" cy="1081224"/>
            <a:chOff x="0" y="-38100"/>
            <a:chExt cx="3568842" cy="1441632"/>
          </a:xfrm>
        </p:grpSpPr>
        <p:sp>
          <p:nvSpPr>
            <p:cNvPr id="111" name="TextBox 110">
              <a:extLst>
                <a:ext uri="{FF2B5EF4-FFF2-40B4-BE49-F238E27FC236}">
                  <a16:creationId xmlns:a16="http://schemas.microsoft.com/office/drawing/2014/main" id="{FD065349-3E57-1835-7406-4BEE8B9660A4}"/>
                </a:ext>
              </a:extLst>
            </p:cNvPr>
            <p:cNvSpPr txBox="1"/>
            <p:nvPr/>
          </p:nvSpPr>
          <p:spPr>
            <a:xfrm>
              <a:off x="0" y="890058"/>
              <a:ext cx="3568842" cy="513474"/>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MODLES</a:t>
              </a:r>
            </a:p>
          </p:txBody>
        </p:sp>
        <p:sp>
          <p:nvSpPr>
            <p:cNvPr id="112" name="TextBox 111">
              <a:extLst>
                <a:ext uri="{FF2B5EF4-FFF2-40B4-BE49-F238E27FC236}">
                  <a16:creationId xmlns:a16="http://schemas.microsoft.com/office/drawing/2014/main" id="{666A9676-E0D9-5067-C67D-066847B28F0E}"/>
                </a:ext>
              </a:extLst>
            </p:cNvPr>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dirty="0">
                  <a:solidFill>
                    <a:srgbClr val="2B4467"/>
                  </a:solidFill>
                  <a:latin typeface="Amatic SC Bold"/>
                </a:rPr>
                <a:t>7</a:t>
              </a:r>
            </a:p>
          </p:txBody>
        </p:sp>
      </p:grpSp>
      <p:sp>
        <p:nvSpPr>
          <p:cNvPr id="113" name="AutoShape 51">
            <a:extLst>
              <a:ext uri="{FF2B5EF4-FFF2-40B4-BE49-F238E27FC236}">
                <a16:creationId xmlns:a16="http://schemas.microsoft.com/office/drawing/2014/main" id="{8164FCC8-3BB0-E164-85D2-A82368DECC7F}"/>
              </a:ext>
            </a:extLst>
          </p:cNvPr>
          <p:cNvSpPr/>
          <p:nvPr/>
        </p:nvSpPr>
        <p:spPr>
          <a:xfrm rot="-5435323">
            <a:off x="14512818" y="8438548"/>
            <a:ext cx="3708027" cy="0"/>
          </a:xfrm>
          <a:prstGeom prst="line">
            <a:avLst/>
          </a:prstGeom>
          <a:ln w="76200" cap="flat">
            <a:solidFill>
              <a:srgbClr val="445B80"/>
            </a:solidFill>
            <a:prstDash val="solid"/>
            <a:headEnd type="none" w="sm" len="sm"/>
            <a:tailEnd type="none" w="sm" len="sm"/>
          </a:ln>
        </p:spPr>
      </p:sp>
      <p:grpSp>
        <p:nvGrpSpPr>
          <p:cNvPr id="52" name="Group 13">
            <a:extLst>
              <a:ext uri="{FF2B5EF4-FFF2-40B4-BE49-F238E27FC236}">
                <a16:creationId xmlns:a16="http://schemas.microsoft.com/office/drawing/2014/main" id="{A0EDBABC-AE5A-C02D-A6F7-F560B1F76F71}"/>
              </a:ext>
            </a:extLst>
          </p:cNvPr>
          <p:cNvGrpSpPr/>
          <p:nvPr/>
        </p:nvGrpSpPr>
        <p:grpSpPr>
          <a:xfrm>
            <a:off x="11118983" y="4166636"/>
            <a:ext cx="1479232" cy="1479232"/>
            <a:chOff x="0" y="0"/>
            <a:chExt cx="1972310" cy="1972310"/>
          </a:xfrm>
        </p:grpSpPr>
        <p:grpSp>
          <p:nvGrpSpPr>
            <p:cNvPr id="53" name="Group 14">
              <a:extLst>
                <a:ext uri="{FF2B5EF4-FFF2-40B4-BE49-F238E27FC236}">
                  <a16:creationId xmlns:a16="http://schemas.microsoft.com/office/drawing/2014/main" id="{04FA5E7F-B238-DD84-C010-037301BE7A7C}"/>
                </a:ext>
              </a:extLst>
            </p:cNvPr>
            <p:cNvGrpSpPr/>
            <p:nvPr/>
          </p:nvGrpSpPr>
          <p:grpSpPr>
            <a:xfrm>
              <a:off x="0" y="0"/>
              <a:ext cx="1972310" cy="1972310"/>
              <a:chOff x="0" y="0"/>
              <a:chExt cx="812800" cy="812800"/>
            </a:xfrm>
          </p:grpSpPr>
          <p:sp>
            <p:nvSpPr>
              <p:cNvPr id="55" name="Freeform 15">
                <a:extLst>
                  <a:ext uri="{FF2B5EF4-FFF2-40B4-BE49-F238E27FC236}">
                    <a16:creationId xmlns:a16="http://schemas.microsoft.com/office/drawing/2014/main" id="{247ED273-333E-2F16-A008-281D301926CD}"/>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45B80"/>
              </a:solidFill>
            </p:spPr>
          </p:sp>
          <p:sp>
            <p:nvSpPr>
              <p:cNvPr id="56" name="TextBox 55">
                <a:extLst>
                  <a:ext uri="{FF2B5EF4-FFF2-40B4-BE49-F238E27FC236}">
                    <a16:creationId xmlns:a16="http://schemas.microsoft.com/office/drawing/2014/main" id="{C1E89D23-82C2-6604-AD1C-78CBF0E7C366}"/>
                  </a:ext>
                </a:extLst>
              </p:cNvPr>
              <p:cNvSpPr txBox="1"/>
              <p:nvPr/>
            </p:nvSpPr>
            <p:spPr>
              <a:xfrm>
                <a:off x="76200" y="9525"/>
                <a:ext cx="660400" cy="727075"/>
              </a:xfrm>
              <a:prstGeom prst="rect">
                <a:avLst/>
              </a:prstGeom>
            </p:spPr>
            <p:txBody>
              <a:bodyPr lIns="50800" tIns="50800" rIns="50800" bIns="50800" rtlCol="0" anchor="ctr"/>
              <a:lstStyle/>
              <a:p>
                <a:pPr algn="ctr">
                  <a:lnSpc>
                    <a:spcPts val="3299"/>
                  </a:lnSpc>
                </a:pPr>
                <a:endParaRPr/>
              </a:p>
            </p:txBody>
          </p:sp>
        </p:grpSp>
        <p:pic>
          <p:nvPicPr>
            <p:cNvPr id="54" name="Picture 17" descr="Tools outline">
              <a:extLst>
                <a:ext uri="{FF2B5EF4-FFF2-40B4-BE49-F238E27FC236}">
                  <a16:creationId xmlns:a16="http://schemas.microsoft.com/office/drawing/2014/main" id="{16FB1771-17BB-A867-4506-7F1CE50B6A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307460" y="357959"/>
              <a:ext cx="1293266" cy="1293266"/>
            </a:xfrm>
            <a:prstGeom prst="rect">
              <a:avLst/>
            </a:prstGeom>
          </p:spPr>
        </p:pic>
      </p:grpSp>
      <p:grpSp>
        <p:nvGrpSpPr>
          <p:cNvPr id="57" name="Group 56">
            <a:extLst>
              <a:ext uri="{FF2B5EF4-FFF2-40B4-BE49-F238E27FC236}">
                <a16:creationId xmlns:a16="http://schemas.microsoft.com/office/drawing/2014/main" id="{74E2FE48-95AE-A323-D31C-AB8AEF9535F8}"/>
              </a:ext>
            </a:extLst>
          </p:cNvPr>
          <p:cNvGrpSpPr/>
          <p:nvPr/>
        </p:nvGrpSpPr>
        <p:grpSpPr>
          <a:xfrm>
            <a:off x="12497105" y="7601431"/>
            <a:ext cx="2676631" cy="1504416"/>
            <a:chOff x="0" y="-38100"/>
            <a:chExt cx="3568842" cy="2005890"/>
          </a:xfrm>
        </p:grpSpPr>
        <p:sp>
          <p:nvSpPr>
            <p:cNvPr id="58" name="TextBox 57">
              <a:extLst>
                <a:ext uri="{FF2B5EF4-FFF2-40B4-BE49-F238E27FC236}">
                  <a16:creationId xmlns:a16="http://schemas.microsoft.com/office/drawing/2014/main" id="{A79F542F-2404-1CD5-6B8F-FFDA7FEBE0EB}"/>
                </a:ext>
              </a:extLst>
            </p:cNvPr>
            <p:cNvSpPr txBox="1"/>
            <p:nvPr/>
          </p:nvSpPr>
          <p:spPr>
            <a:xfrm>
              <a:off x="0" y="890058"/>
              <a:ext cx="3568842" cy="1077732"/>
            </a:xfrm>
            <a:prstGeom prst="rect">
              <a:avLst/>
            </a:prstGeom>
          </p:spPr>
          <p:txBody>
            <a:bodyPr lIns="0" tIns="0" rIns="0" bIns="0" rtlCol="0" anchor="t">
              <a:spAutoFit/>
            </a:bodyPr>
            <a:lstStyle/>
            <a:p>
              <a:pPr>
                <a:lnSpc>
                  <a:spcPts val="3299"/>
                </a:lnSpc>
              </a:pPr>
              <a:r>
                <a:rPr lang="en-US" sz="2199" dirty="0">
                  <a:solidFill>
                    <a:srgbClr val="2B4467"/>
                  </a:solidFill>
                  <a:latin typeface="Quicksand"/>
                </a:rPr>
                <a:t>PRE-</a:t>
              </a:r>
            </a:p>
            <a:p>
              <a:pPr>
                <a:lnSpc>
                  <a:spcPts val="3299"/>
                </a:lnSpc>
              </a:pPr>
              <a:r>
                <a:rPr lang="en-US" sz="2199" dirty="0">
                  <a:solidFill>
                    <a:srgbClr val="2B4467"/>
                  </a:solidFill>
                  <a:latin typeface="Quicksand"/>
                </a:rPr>
                <a:t>PROSSISING</a:t>
              </a:r>
            </a:p>
          </p:txBody>
        </p:sp>
        <p:sp>
          <p:nvSpPr>
            <p:cNvPr id="59" name="TextBox 58">
              <a:extLst>
                <a:ext uri="{FF2B5EF4-FFF2-40B4-BE49-F238E27FC236}">
                  <a16:creationId xmlns:a16="http://schemas.microsoft.com/office/drawing/2014/main" id="{D9285BB6-6249-78EB-E844-A1284523BC52}"/>
                </a:ext>
              </a:extLst>
            </p:cNvPr>
            <p:cNvSpPr txBox="1"/>
            <p:nvPr/>
          </p:nvSpPr>
          <p:spPr>
            <a:xfrm>
              <a:off x="0" y="-38100"/>
              <a:ext cx="3568842" cy="740833"/>
            </a:xfrm>
            <a:prstGeom prst="rect">
              <a:avLst/>
            </a:prstGeom>
          </p:spPr>
          <p:txBody>
            <a:bodyPr lIns="0" tIns="0" rIns="0" bIns="0" rtlCol="0" anchor="t">
              <a:spAutoFit/>
            </a:bodyPr>
            <a:lstStyle/>
            <a:p>
              <a:pPr>
                <a:lnSpc>
                  <a:spcPts val="4549"/>
                </a:lnSpc>
              </a:pPr>
              <a:r>
                <a:rPr lang="en-US" sz="3499" dirty="0">
                  <a:solidFill>
                    <a:srgbClr val="2B4467"/>
                  </a:solidFill>
                  <a:latin typeface="Amatic SC Bold"/>
                </a:rPr>
                <a:t>5</a:t>
              </a:r>
            </a:p>
          </p:txBody>
        </p:sp>
      </p:grpSp>
      <p:sp>
        <p:nvSpPr>
          <p:cNvPr id="60" name="AutoShape 50">
            <a:extLst>
              <a:ext uri="{FF2B5EF4-FFF2-40B4-BE49-F238E27FC236}">
                <a16:creationId xmlns:a16="http://schemas.microsoft.com/office/drawing/2014/main" id="{664DC9D2-CC42-E24C-6BFC-4B3EE3825E54}"/>
              </a:ext>
            </a:extLst>
          </p:cNvPr>
          <p:cNvSpPr/>
          <p:nvPr/>
        </p:nvSpPr>
        <p:spPr>
          <a:xfrm rot="-5400000">
            <a:off x="9071347" y="8395022"/>
            <a:ext cx="5574506" cy="0"/>
          </a:xfrm>
          <a:prstGeom prst="line">
            <a:avLst/>
          </a:prstGeom>
          <a:ln w="76200" cap="flat">
            <a:solidFill>
              <a:srgbClr val="445B80"/>
            </a:solidFill>
            <a:prstDash val="solid"/>
            <a:headEnd type="none" w="sm" len="sm"/>
            <a:tailEnd type="none" w="sm" len="sm"/>
          </a:ln>
        </p:spPr>
      </p:sp>
    </p:spTree>
    <p:extLst>
      <p:ext uri="{BB962C8B-B14F-4D97-AF65-F5344CB8AC3E}">
        <p14:creationId xmlns:p14="http://schemas.microsoft.com/office/powerpoint/2010/main" val="172274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1524000" y="457200"/>
            <a:ext cx="16094632" cy="1400640"/>
          </a:xfrm>
          <a:prstGeom prst="rect">
            <a:avLst/>
          </a:prstGeom>
        </p:spPr>
        <p:txBody>
          <a:bodyPr wrap="square"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66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Average week hours by native country</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BAR PLOT</a:t>
            </a:r>
          </a:p>
        </p:txBody>
      </p:sp>
      <p:pic>
        <p:nvPicPr>
          <p:cNvPr id="3" name="Picture 2">
            <a:extLst>
              <a:ext uri="{FF2B5EF4-FFF2-40B4-BE49-F238E27FC236}">
                <a16:creationId xmlns:a16="http://schemas.microsoft.com/office/drawing/2014/main" id="{0C744B8B-386E-813D-E147-7F5F9C84F969}"/>
              </a:ext>
            </a:extLst>
          </p:cNvPr>
          <p:cNvPicPr>
            <a:picLocks noChangeAspect="1"/>
          </p:cNvPicPr>
          <p:nvPr/>
        </p:nvPicPr>
        <p:blipFill>
          <a:blip r:embed="rId12"/>
          <a:stretch>
            <a:fillRect/>
          </a:stretch>
        </p:blipFill>
        <p:spPr>
          <a:xfrm>
            <a:off x="2449792" y="2944281"/>
            <a:ext cx="13373787" cy="5644263"/>
          </a:xfrm>
          <a:prstGeom prst="rect">
            <a:avLst/>
          </a:prstGeom>
          <a:ln>
            <a:noFill/>
          </a:ln>
          <a:effectLst>
            <a:outerShdw blurRad="190500" algn="tl" rotWithShape="0">
              <a:srgbClr val="000000">
                <a:alpha val="70000"/>
              </a:srgbClr>
            </a:outerShdw>
          </a:effectLst>
        </p:spPr>
      </p:pic>
      <p:sp>
        <p:nvSpPr>
          <p:cNvPr id="57" name="شكل حر: شكل 11">
            <a:extLst>
              <a:ext uri="{FF2B5EF4-FFF2-40B4-BE49-F238E27FC236}">
                <a16:creationId xmlns:a16="http://schemas.microsoft.com/office/drawing/2014/main" id="{D3C178A9-4E7E-7AE2-4CAA-B89D3153E37D}"/>
              </a:ext>
            </a:extLst>
          </p:cNvPr>
          <p:cNvSpPr/>
          <p:nvPr/>
        </p:nvSpPr>
        <p:spPr>
          <a:xfrm rot="8141213">
            <a:off x="1933240" y="7533944"/>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8166612">
            <a:off x="15370533" y="1770032"/>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401677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1524000" y="457200"/>
            <a:ext cx="16094632" cy="1400640"/>
          </a:xfrm>
          <a:prstGeom prst="rect">
            <a:avLst/>
          </a:prstGeom>
        </p:spPr>
        <p:txBody>
          <a:bodyPr wrap="square"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66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Average week hours in U.S</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BAR PLOT</a:t>
            </a:r>
          </a:p>
        </p:txBody>
      </p:sp>
      <p:pic>
        <p:nvPicPr>
          <p:cNvPr id="3" name="Picture 2" descr="Chart, bar chart, histogram&#10;&#10;Description automatically generated">
            <a:extLst>
              <a:ext uri="{FF2B5EF4-FFF2-40B4-BE49-F238E27FC236}">
                <a16:creationId xmlns:a16="http://schemas.microsoft.com/office/drawing/2014/main" id="{27501A0F-E6D3-0C9D-2016-1D66ADDD57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62200" y="2793596"/>
            <a:ext cx="13537091" cy="5480386"/>
          </a:xfrm>
          <a:prstGeom prst="rect">
            <a:avLst/>
          </a:prstGeom>
          <a:ln>
            <a:noFill/>
          </a:ln>
          <a:effectLst>
            <a:outerShdw blurRad="190500" algn="tl" rotWithShape="0">
              <a:srgbClr val="000000">
                <a:alpha val="70000"/>
              </a:srgbClr>
            </a:outerShdw>
          </a:effectLst>
        </p:spPr>
      </p:pic>
      <p:sp>
        <p:nvSpPr>
          <p:cNvPr id="58" name="شكل حر: شكل 10">
            <a:extLst>
              <a:ext uri="{FF2B5EF4-FFF2-40B4-BE49-F238E27FC236}">
                <a16:creationId xmlns:a16="http://schemas.microsoft.com/office/drawing/2014/main" id="{6983210A-4ED7-CCAD-BFD8-43FCB1FA1256}"/>
              </a:ext>
            </a:extLst>
          </p:cNvPr>
          <p:cNvSpPr/>
          <p:nvPr/>
        </p:nvSpPr>
        <p:spPr>
          <a:xfrm rot="8166612">
            <a:off x="15345131" y="1649793"/>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7" name="شكل حر: شكل 11">
            <a:extLst>
              <a:ext uri="{FF2B5EF4-FFF2-40B4-BE49-F238E27FC236}">
                <a16:creationId xmlns:a16="http://schemas.microsoft.com/office/drawing/2014/main" id="{D3C178A9-4E7E-7AE2-4CAA-B89D3153E37D}"/>
              </a:ext>
            </a:extLst>
          </p:cNvPr>
          <p:cNvSpPr/>
          <p:nvPr/>
        </p:nvSpPr>
        <p:spPr>
          <a:xfrm rot="8141213">
            <a:off x="1877229" y="7154832"/>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640944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1096684" y="462407"/>
            <a:ext cx="16094632" cy="1400640"/>
          </a:xfrm>
          <a:prstGeom prst="rect">
            <a:avLst/>
          </a:prstGeom>
        </p:spPr>
        <p:txBody>
          <a:bodyPr wrap="square"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66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Work class by age</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BOX PLOT</a:t>
            </a:r>
          </a:p>
        </p:txBody>
      </p:sp>
      <p:pic>
        <p:nvPicPr>
          <p:cNvPr id="3" name="Picture 2">
            <a:extLst>
              <a:ext uri="{FF2B5EF4-FFF2-40B4-BE49-F238E27FC236}">
                <a16:creationId xmlns:a16="http://schemas.microsoft.com/office/drawing/2014/main" id="{0F7BF405-BB54-8C8D-0B57-4683DC0BD05E}"/>
              </a:ext>
            </a:extLst>
          </p:cNvPr>
          <p:cNvPicPr>
            <a:picLocks noChangeAspect="1"/>
          </p:cNvPicPr>
          <p:nvPr/>
        </p:nvPicPr>
        <p:blipFill>
          <a:blip r:embed="rId12"/>
          <a:stretch>
            <a:fillRect/>
          </a:stretch>
        </p:blipFill>
        <p:spPr>
          <a:xfrm>
            <a:off x="2400584" y="2793596"/>
            <a:ext cx="13640800" cy="5377023"/>
          </a:xfrm>
          <a:prstGeom prst="rect">
            <a:avLst/>
          </a:prstGeom>
          <a:ln>
            <a:noFill/>
          </a:ln>
          <a:effectLst>
            <a:outerShdw blurRad="190500" algn="tl" rotWithShape="0">
              <a:srgbClr val="000000">
                <a:alpha val="70000"/>
              </a:srgbClr>
            </a:outerShdw>
          </a:effectLst>
        </p:spPr>
      </p:pic>
      <p:sp>
        <p:nvSpPr>
          <p:cNvPr id="57" name="شكل حر: شكل 11">
            <a:extLst>
              <a:ext uri="{FF2B5EF4-FFF2-40B4-BE49-F238E27FC236}">
                <a16:creationId xmlns:a16="http://schemas.microsoft.com/office/drawing/2014/main" id="{D3C178A9-4E7E-7AE2-4CAA-B89D3153E37D}"/>
              </a:ext>
            </a:extLst>
          </p:cNvPr>
          <p:cNvSpPr/>
          <p:nvPr/>
        </p:nvSpPr>
        <p:spPr>
          <a:xfrm rot="8141213">
            <a:off x="1885299" y="6978900"/>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8166612">
            <a:off x="15388755" y="1825468"/>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282496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1096684" y="451050"/>
            <a:ext cx="16094632" cy="1400640"/>
          </a:xfrm>
          <a:prstGeom prst="rect">
            <a:avLst/>
          </a:prstGeom>
        </p:spPr>
        <p:txBody>
          <a:bodyPr wrap="square"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66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Race by age</a:t>
            </a:r>
          </a:p>
        </p:txBody>
      </p:sp>
      <p:sp>
        <p:nvSpPr>
          <p:cNvPr id="5" name="TextBox 28">
            <a:extLst>
              <a:ext uri="{FF2B5EF4-FFF2-40B4-BE49-F238E27FC236}">
                <a16:creationId xmlns:a16="http://schemas.microsoft.com/office/drawing/2014/main" id="{779ACA5F-F1DA-1C24-57B4-BEDF198A26E1}"/>
              </a:ext>
            </a:extLst>
          </p:cNvPr>
          <p:cNvSpPr txBox="1"/>
          <p:nvPr/>
        </p:nvSpPr>
        <p:spPr>
          <a:xfrm>
            <a:off x="7162800" y="1801763"/>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BOX PLOT</a:t>
            </a:r>
          </a:p>
        </p:txBody>
      </p:sp>
      <p:pic>
        <p:nvPicPr>
          <p:cNvPr id="3" name="Picture 2">
            <a:extLst>
              <a:ext uri="{FF2B5EF4-FFF2-40B4-BE49-F238E27FC236}">
                <a16:creationId xmlns:a16="http://schemas.microsoft.com/office/drawing/2014/main" id="{A8FBA5D7-4DB8-A48B-E03E-C4F5CE071954}"/>
              </a:ext>
            </a:extLst>
          </p:cNvPr>
          <p:cNvPicPr>
            <a:picLocks noChangeAspect="1"/>
          </p:cNvPicPr>
          <p:nvPr/>
        </p:nvPicPr>
        <p:blipFill>
          <a:blip r:embed="rId12"/>
          <a:stretch>
            <a:fillRect/>
          </a:stretch>
        </p:blipFill>
        <p:spPr>
          <a:xfrm>
            <a:off x="3171772" y="2716244"/>
            <a:ext cx="12002784" cy="5847759"/>
          </a:xfrm>
          <a:prstGeom prst="rect">
            <a:avLst/>
          </a:prstGeom>
          <a:ln>
            <a:noFill/>
          </a:ln>
          <a:effectLst>
            <a:outerShdw blurRad="190500" algn="tl" rotWithShape="0">
              <a:srgbClr val="000000">
                <a:alpha val="70000"/>
              </a:srgbClr>
            </a:outerShdw>
          </a:effectLst>
        </p:spPr>
      </p:pic>
      <p:sp>
        <p:nvSpPr>
          <p:cNvPr id="58" name="شكل حر: شكل 10">
            <a:extLst>
              <a:ext uri="{FF2B5EF4-FFF2-40B4-BE49-F238E27FC236}">
                <a16:creationId xmlns:a16="http://schemas.microsoft.com/office/drawing/2014/main" id="{6983210A-4ED7-CCAD-BFD8-43FCB1FA1256}"/>
              </a:ext>
            </a:extLst>
          </p:cNvPr>
          <p:cNvSpPr/>
          <p:nvPr/>
        </p:nvSpPr>
        <p:spPr>
          <a:xfrm rot="8166612">
            <a:off x="14562070" y="1657339"/>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7" name="شكل حر: شكل 11">
            <a:extLst>
              <a:ext uri="{FF2B5EF4-FFF2-40B4-BE49-F238E27FC236}">
                <a16:creationId xmlns:a16="http://schemas.microsoft.com/office/drawing/2014/main" id="{D3C178A9-4E7E-7AE2-4CAA-B89D3153E37D}"/>
              </a:ext>
            </a:extLst>
          </p:cNvPr>
          <p:cNvSpPr/>
          <p:nvPr/>
        </p:nvSpPr>
        <p:spPr>
          <a:xfrm rot="8141213">
            <a:off x="2617614" y="7510111"/>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937571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29423" y="-2096467"/>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752222" y="827398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88180" y="6286500"/>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sp>
        <p:nvSpPr>
          <p:cNvPr id="4" name="TextBox 51">
            <a:extLst>
              <a:ext uri="{FF2B5EF4-FFF2-40B4-BE49-F238E27FC236}">
                <a16:creationId xmlns:a16="http://schemas.microsoft.com/office/drawing/2014/main" id="{A86E8ACD-90E9-E2A3-342E-1B4F47531A84}"/>
              </a:ext>
            </a:extLst>
          </p:cNvPr>
          <p:cNvSpPr txBox="1"/>
          <p:nvPr/>
        </p:nvSpPr>
        <p:spPr>
          <a:xfrm>
            <a:off x="1783739" y="525409"/>
            <a:ext cx="14026388" cy="1382623"/>
          </a:xfrm>
          <a:prstGeom prst="rect">
            <a:avLst/>
          </a:prstGeom>
        </p:spPr>
        <p:txBody>
          <a:bodyPr wrap="square"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6000"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Work class based on education level</a:t>
            </a:r>
          </a:p>
        </p:txBody>
      </p:sp>
      <p:sp>
        <p:nvSpPr>
          <p:cNvPr id="5" name="TextBox 28">
            <a:extLst>
              <a:ext uri="{FF2B5EF4-FFF2-40B4-BE49-F238E27FC236}">
                <a16:creationId xmlns:a16="http://schemas.microsoft.com/office/drawing/2014/main" id="{779ACA5F-F1DA-1C24-57B4-BEDF198A26E1}"/>
              </a:ext>
            </a:extLst>
          </p:cNvPr>
          <p:cNvSpPr txBox="1"/>
          <p:nvPr/>
        </p:nvSpPr>
        <p:spPr>
          <a:xfrm>
            <a:off x="6760992" y="1764644"/>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COUNT PLOT</a:t>
            </a:r>
          </a:p>
        </p:txBody>
      </p:sp>
      <p:pic>
        <p:nvPicPr>
          <p:cNvPr id="3" name="Picture 2" descr="Chart, bar chart&#10;&#10;Description automatically generated">
            <a:extLst>
              <a:ext uri="{FF2B5EF4-FFF2-40B4-BE49-F238E27FC236}">
                <a16:creationId xmlns:a16="http://schemas.microsoft.com/office/drawing/2014/main" id="{53671696-F07A-324E-976B-A446860AE1F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48000" y="2871592"/>
            <a:ext cx="12192000" cy="5781870"/>
          </a:xfrm>
          <a:prstGeom prst="rect">
            <a:avLst/>
          </a:prstGeom>
          <a:ln>
            <a:noFill/>
          </a:ln>
          <a:effectLst>
            <a:outerShdw blurRad="190500" algn="tl" rotWithShape="0">
              <a:srgbClr val="000000">
                <a:alpha val="70000"/>
              </a:srgbClr>
            </a:outerShdw>
          </a:effectLst>
        </p:spPr>
      </p:pic>
      <p:sp>
        <p:nvSpPr>
          <p:cNvPr id="58" name="شكل حر: شكل 10">
            <a:extLst>
              <a:ext uri="{FF2B5EF4-FFF2-40B4-BE49-F238E27FC236}">
                <a16:creationId xmlns:a16="http://schemas.microsoft.com/office/drawing/2014/main" id="{6983210A-4ED7-CCAD-BFD8-43FCB1FA1256}"/>
              </a:ext>
            </a:extLst>
          </p:cNvPr>
          <p:cNvSpPr/>
          <p:nvPr/>
        </p:nvSpPr>
        <p:spPr>
          <a:xfrm rot="8166612">
            <a:off x="14800258" y="1750357"/>
            <a:ext cx="1108317" cy="22382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7" name="شكل حر: شكل 11">
            <a:extLst>
              <a:ext uri="{FF2B5EF4-FFF2-40B4-BE49-F238E27FC236}">
                <a16:creationId xmlns:a16="http://schemas.microsoft.com/office/drawing/2014/main" id="{D3C178A9-4E7E-7AE2-4CAA-B89D3153E37D}"/>
              </a:ext>
            </a:extLst>
          </p:cNvPr>
          <p:cNvSpPr/>
          <p:nvPr/>
        </p:nvSpPr>
        <p:spPr>
          <a:xfrm rot="8141213">
            <a:off x="2436633" y="7595148"/>
            <a:ext cx="1108318" cy="22382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solidFill>
            <a:srgbClr val="8193A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Tree>
    <p:extLst>
      <p:ext uri="{BB962C8B-B14F-4D97-AF65-F5344CB8AC3E}">
        <p14:creationId xmlns:p14="http://schemas.microsoft.com/office/powerpoint/2010/main" val="116396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074736" y="2351506"/>
            <a:ext cx="12305074" cy="5139387"/>
            <a:chOff x="2892571" y="2591977"/>
            <a:chExt cx="12305074" cy="5139387"/>
          </a:xfrm>
        </p:grpSpPr>
        <p:sp>
          <p:nvSpPr>
            <p:cNvPr id="52" name="مستطيل 31">
              <a:extLst>
                <a:ext uri="{FF2B5EF4-FFF2-40B4-BE49-F238E27FC236}">
                  <a16:creationId xmlns:a16="http://schemas.microsoft.com/office/drawing/2014/main" id="{1A364E91-CF77-5713-FC9F-02AA4C0A0AA4}"/>
                </a:ext>
              </a:extLst>
            </p:cNvPr>
            <p:cNvSpPr/>
            <p:nvPr/>
          </p:nvSpPr>
          <p:spPr>
            <a:xfrm>
              <a:off x="3581034" y="3534724"/>
              <a:ext cx="10893688" cy="2793072"/>
            </a:xfrm>
            <a:prstGeom prst="rect">
              <a:avLst/>
            </a:prstGeom>
            <a:noFill/>
          </p:spPr>
          <p:txBody>
            <a:bodyPr wrap="none" lIns="137160" tIns="68580" rIns="137160" bIns="68580">
              <a:spAutoFit/>
            </a:bodyPr>
            <a:lstStyle/>
            <a:p>
              <a:pPr marL="0" marR="0" lvl="0" indent="0" algn="ctr" defTabSz="1371600" rtl="1" eaLnBrk="1" fontAlgn="auto" latinLnBrk="0" hangingPunct="1">
                <a:lnSpc>
                  <a:spcPct val="100000"/>
                </a:lnSpc>
                <a:spcBef>
                  <a:spcPts val="0"/>
                </a:spcBef>
                <a:spcAft>
                  <a:spcPts val="0"/>
                </a:spcAft>
                <a:buClrTx/>
                <a:buSzTx/>
                <a:buFontTx/>
                <a:buNone/>
                <a:tabLst/>
                <a:defRPr/>
              </a:pP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PRE-PROSSISING</a:t>
              </a:r>
              <a:endParaRPr kumimoji="0" lang="ar-SA" sz="17250" b="0" i="0" u="none" strike="noStrike" kern="1200" cap="none" spc="0" normalizeH="0" baseline="0" noProof="0" dirty="0">
                <a:ln w="31750">
                  <a:solidFill>
                    <a:srgbClr val="8193A8"/>
                  </a:solidFill>
                </a:ln>
                <a:solidFill>
                  <a:srgbClr val="D9E3EB">
                    <a:alpha val="60000"/>
                  </a:srgbClr>
                </a:solidFill>
                <a:effectLst>
                  <a:outerShdw blurRad="76200" dist="88900" dir="7800000" algn="tl" rotWithShape="0">
                    <a:prstClr val="black">
                      <a:alpha val="89000"/>
                    </a:prstClr>
                  </a:outerShdw>
                </a:effectLst>
                <a:uLnTx/>
                <a:uFillTx/>
                <a:latin typeface="Haettenschweiler" panose="020B0706040902060204" pitchFamily="34" charset="0"/>
                <a:ea typeface="+mn-ea"/>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475414" y="-990866"/>
              <a:ext cx="5139387" cy="12305074"/>
              <a:chOff x="1677823" y="-1209113"/>
              <a:chExt cx="3823255" cy="906530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60273" y="661538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marL="0" marR="0" lvl="0" indent="0" algn="ctr" defTabSz="1371600" rtl="1" eaLnBrk="1" fontAlgn="auto" latinLnBrk="0" hangingPunct="1">
                  <a:lnSpc>
                    <a:spcPct val="100000"/>
                  </a:lnSpc>
                  <a:spcBef>
                    <a:spcPts val="0"/>
                  </a:spcBef>
                  <a:spcAft>
                    <a:spcPts val="0"/>
                  </a:spcAft>
                  <a:buClrTx/>
                  <a:buSzTx/>
                  <a:buFontTx/>
                  <a:buNone/>
                  <a:tabLst/>
                  <a:defRPr/>
                </a:pPr>
                <a:endParaRPr kumimoji="0" lang="ar-SA" sz="27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753434">
                <a:off x="2102116" y="-1633406"/>
                <a:ext cx="816512" cy="1665098"/>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marL="0" marR="0" lvl="0" indent="0" algn="ctr" defTabSz="1371600" rtl="1" eaLnBrk="1" fontAlgn="auto" latinLnBrk="0" hangingPunct="1">
                  <a:lnSpc>
                    <a:spcPct val="100000"/>
                  </a:lnSpc>
                  <a:spcBef>
                    <a:spcPts val="0"/>
                  </a:spcBef>
                  <a:spcAft>
                    <a:spcPts val="0"/>
                  </a:spcAft>
                  <a:buClrTx/>
                  <a:buSzTx/>
                  <a:buFontTx/>
                  <a:buNone/>
                  <a:tabLst/>
                  <a:defRPr/>
                </a:pPr>
                <a:endParaRPr kumimoji="0" lang="ar-SA" sz="27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grpSp>
      </p:grpSp>
    </p:spTree>
    <p:extLst>
      <p:ext uri="{BB962C8B-B14F-4D97-AF65-F5344CB8AC3E}">
        <p14:creationId xmlns:p14="http://schemas.microsoft.com/office/powerpoint/2010/main" val="2656828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840200" y="9007816"/>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94737" y="8282452"/>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650045" y="1153017"/>
            <a:ext cx="12442620" cy="1107996"/>
          </a:xfrm>
          <a:prstGeom prst="rect">
            <a:avLst/>
          </a:prstGeom>
        </p:spPr>
        <p:txBody>
          <a:bodyPr lIns="0" tIns="0" rIns="0" bIns="0" rtlCol="0" anchor="t">
            <a:spAutoFit/>
          </a:bodyPr>
          <a:lstStyle/>
          <a:p>
            <a:pPr algn="ctr"/>
            <a:r>
              <a:rPr lang="en-US" sz="72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DATASET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17845"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00</a:t>
            </a:r>
          </a:p>
        </p:txBody>
      </p:sp>
      <p:grpSp>
        <p:nvGrpSpPr>
          <p:cNvPr id="13" name="Group 12">
            <a:extLst>
              <a:ext uri="{FF2B5EF4-FFF2-40B4-BE49-F238E27FC236}">
                <a16:creationId xmlns:a16="http://schemas.microsoft.com/office/drawing/2014/main" id="{DA0198C5-8691-3BB8-B604-1FB048C2C5D7}"/>
              </a:ext>
            </a:extLst>
          </p:cNvPr>
          <p:cNvGrpSpPr/>
          <p:nvPr/>
        </p:nvGrpSpPr>
        <p:grpSpPr>
          <a:xfrm>
            <a:off x="1218972" y="3737121"/>
            <a:ext cx="16107941" cy="3856699"/>
            <a:chOff x="1240184" y="3725200"/>
            <a:chExt cx="15536526" cy="2589644"/>
          </a:xfrm>
        </p:grpSpPr>
        <p:pic>
          <p:nvPicPr>
            <p:cNvPr id="8" name="Picture 7">
              <a:extLst>
                <a:ext uri="{FF2B5EF4-FFF2-40B4-BE49-F238E27FC236}">
                  <a16:creationId xmlns:a16="http://schemas.microsoft.com/office/drawing/2014/main" id="{0459F016-CB99-E970-6EEB-5922A9939D5E}"/>
                </a:ext>
              </a:extLst>
            </p:cNvPr>
            <p:cNvPicPr>
              <a:picLocks noChangeAspect="1"/>
            </p:cNvPicPr>
            <p:nvPr/>
          </p:nvPicPr>
          <p:blipFill>
            <a:blip r:embed="rId8"/>
            <a:stretch>
              <a:fillRect/>
            </a:stretch>
          </p:blipFill>
          <p:spPr>
            <a:xfrm>
              <a:off x="1240184" y="3744249"/>
              <a:ext cx="14761816" cy="2558277"/>
            </a:xfrm>
            <a:prstGeom prst="rect">
              <a:avLst/>
            </a:prstGeom>
          </p:spPr>
        </p:pic>
        <p:pic>
          <p:nvPicPr>
            <p:cNvPr id="11" name="Picture 10">
              <a:extLst>
                <a:ext uri="{FF2B5EF4-FFF2-40B4-BE49-F238E27FC236}">
                  <a16:creationId xmlns:a16="http://schemas.microsoft.com/office/drawing/2014/main" id="{2249405D-D7DC-812F-047E-F3249C64DE50}"/>
                </a:ext>
              </a:extLst>
            </p:cNvPr>
            <p:cNvPicPr>
              <a:picLocks noChangeAspect="1"/>
            </p:cNvPicPr>
            <p:nvPr/>
          </p:nvPicPr>
          <p:blipFill rotWithShape="1">
            <a:blip r:embed="rId9"/>
            <a:srcRect b="3896"/>
            <a:stretch/>
          </p:blipFill>
          <p:spPr>
            <a:xfrm>
              <a:off x="16008350" y="3725200"/>
              <a:ext cx="768360" cy="2589644"/>
            </a:xfrm>
            <a:prstGeom prst="rect">
              <a:avLst/>
            </a:prstGeom>
          </p:spPr>
        </p:pic>
      </p:grpSp>
    </p:spTree>
    <p:extLst>
      <p:ext uri="{BB962C8B-B14F-4D97-AF65-F5344CB8AC3E}">
        <p14:creationId xmlns:p14="http://schemas.microsoft.com/office/powerpoint/2010/main" val="2038484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650045" y="1153017"/>
            <a:ext cx="12442620" cy="1107996"/>
          </a:xfrm>
          <a:prstGeom prst="rect">
            <a:avLst/>
          </a:prstGeom>
        </p:spPr>
        <p:txBody>
          <a:bodyPr lIns="0" tIns="0" rIns="0" bIns="0" rtlCol="0" anchor="t">
            <a:spAutoFit/>
          </a:bodyPr>
          <a:lstStyle/>
          <a:p>
            <a:pPr algn="ctr"/>
            <a:r>
              <a:rPr lang="en-US" sz="72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 the null value</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01</a:t>
            </a:r>
          </a:p>
        </p:txBody>
      </p:sp>
      <p:pic>
        <p:nvPicPr>
          <p:cNvPr id="12" name="Picture 11">
            <a:extLst>
              <a:ext uri="{FF2B5EF4-FFF2-40B4-BE49-F238E27FC236}">
                <a16:creationId xmlns:a16="http://schemas.microsoft.com/office/drawing/2014/main" id="{3263159A-E4DC-E4AA-116C-AAC8B5C8ABBE}"/>
              </a:ext>
            </a:extLst>
          </p:cNvPr>
          <p:cNvPicPr>
            <a:picLocks noChangeAspect="1"/>
          </p:cNvPicPr>
          <p:nvPr/>
        </p:nvPicPr>
        <p:blipFill>
          <a:blip r:embed="rId8"/>
          <a:stretch>
            <a:fillRect/>
          </a:stretch>
        </p:blipFill>
        <p:spPr>
          <a:xfrm>
            <a:off x="1246580" y="3746857"/>
            <a:ext cx="16052725" cy="3225223"/>
          </a:xfrm>
          <a:prstGeom prst="rect">
            <a:avLst/>
          </a:prstGeom>
        </p:spPr>
      </p:pic>
    </p:spTree>
    <p:extLst>
      <p:ext uri="{BB962C8B-B14F-4D97-AF65-F5344CB8AC3E}">
        <p14:creationId xmlns:p14="http://schemas.microsoft.com/office/powerpoint/2010/main" val="434209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697200" y="7707507"/>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434904" y="7301806"/>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650045" y="1153017"/>
            <a:ext cx="12442620" cy="1107996"/>
          </a:xfrm>
          <a:prstGeom prst="rect">
            <a:avLst/>
          </a:prstGeom>
        </p:spPr>
        <p:txBody>
          <a:bodyPr lIns="0" tIns="0" rIns="0" bIns="0" rtlCol="0" anchor="t">
            <a:spAutoFit/>
          </a:bodyPr>
          <a:lstStyle/>
          <a:p>
            <a:pPr algn="ctr"/>
            <a:r>
              <a:rPr lang="en-US" sz="72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Discovering the data</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02</a:t>
            </a:r>
          </a:p>
        </p:txBody>
      </p:sp>
      <p:pic>
        <p:nvPicPr>
          <p:cNvPr id="8" name="Picture 7">
            <a:extLst>
              <a:ext uri="{FF2B5EF4-FFF2-40B4-BE49-F238E27FC236}">
                <a16:creationId xmlns:a16="http://schemas.microsoft.com/office/drawing/2014/main" id="{D4B0C758-FF31-94DE-EF7E-7B6D2583EEE3}"/>
              </a:ext>
            </a:extLst>
          </p:cNvPr>
          <p:cNvPicPr>
            <a:picLocks noChangeAspect="1"/>
          </p:cNvPicPr>
          <p:nvPr/>
        </p:nvPicPr>
        <p:blipFill rotWithShape="1">
          <a:blip r:embed="rId8"/>
          <a:srcRect b="8465"/>
          <a:stretch/>
        </p:blipFill>
        <p:spPr>
          <a:xfrm>
            <a:off x="1885561" y="3781341"/>
            <a:ext cx="4973193" cy="3800589"/>
          </a:xfrm>
          <a:prstGeom prst="rect">
            <a:avLst/>
          </a:prstGeom>
        </p:spPr>
      </p:pic>
      <p:pic>
        <p:nvPicPr>
          <p:cNvPr id="11" name="Picture 10">
            <a:extLst>
              <a:ext uri="{FF2B5EF4-FFF2-40B4-BE49-F238E27FC236}">
                <a16:creationId xmlns:a16="http://schemas.microsoft.com/office/drawing/2014/main" id="{B684FAB0-F296-A4A4-6EC1-E0CA498A78D7}"/>
              </a:ext>
            </a:extLst>
          </p:cNvPr>
          <p:cNvPicPr>
            <a:picLocks noChangeAspect="1"/>
          </p:cNvPicPr>
          <p:nvPr/>
        </p:nvPicPr>
        <p:blipFill rotWithShape="1">
          <a:blip r:embed="rId9"/>
          <a:srcRect b="25152"/>
          <a:stretch/>
        </p:blipFill>
        <p:spPr>
          <a:xfrm>
            <a:off x="6899963" y="3781341"/>
            <a:ext cx="4488073" cy="3800588"/>
          </a:xfrm>
          <a:prstGeom prst="rect">
            <a:avLst/>
          </a:prstGeom>
        </p:spPr>
      </p:pic>
      <p:pic>
        <p:nvPicPr>
          <p:cNvPr id="14" name="Picture 13">
            <a:extLst>
              <a:ext uri="{FF2B5EF4-FFF2-40B4-BE49-F238E27FC236}">
                <a16:creationId xmlns:a16="http://schemas.microsoft.com/office/drawing/2014/main" id="{19F6AF30-8A50-EFA3-415D-6DB664A55C9E}"/>
              </a:ext>
            </a:extLst>
          </p:cNvPr>
          <p:cNvPicPr>
            <a:picLocks noChangeAspect="1"/>
          </p:cNvPicPr>
          <p:nvPr/>
        </p:nvPicPr>
        <p:blipFill rotWithShape="1">
          <a:blip r:embed="rId10"/>
          <a:srcRect b="10145"/>
          <a:stretch/>
        </p:blipFill>
        <p:spPr>
          <a:xfrm>
            <a:off x="11514974" y="3781341"/>
            <a:ext cx="4796767" cy="3732731"/>
          </a:xfrm>
          <a:prstGeom prst="rect">
            <a:avLst/>
          </a:prstGeom>
        </p:spPr>
      </p:pic>
      <p:sp>
        <p:nvSpPr>
          <p:cNvPr id="15" name="Rectangle 14">
            <a:extLst>
              <a:ext uri="{FF2B5EF4-FFF2-40B4-BE49-F238E27FC236}">
                <a16:creationId xmlns:a16="http://schemas.microsoft.com/office/drawing/2014/main" id="{897AE4BC-B277-D042-2147-3B7814040643}"/>
              </a:ext>
            </a:extLst>
          </p:cNvPr>
          <p:cNvSpPr/>
          <p:nvPr/>
        </p:nvSpPr>
        <p:spPr>
          <a:xfrm>
            <a:off x="1976259" y="5367576"/>
            <a:ext cx="4728917" cy="309323"/>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6" name="Rectangle 15">
            <a:extLst>
              <a:ext uri="{FF2B5EF4-FFF2-40B4-BE49-F238E27FC236}">
                <a16:creationId xmlns:a16="http://schemas.microsoft.com/office/drawing/2014/main" id="{DCA79757-118E-0C45-DD25-FA9A507FEBA5}"/>
              </a:ext>
            </a:extLst>
          </p:cNvPr>
          <p:cNvSpPr/>
          <p:nvPr/>
        </p:nvSpPr>
        <p:spPr>
          <a:xfrm>
            <a:off x="6923314" y="6438900"/>
            <a:ext cx="4424604" cy="262443"/>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7" name="Rectangle 16">
            <a:extLst>
              <a:ext uri="{FF2B5EF4-FFF2-40B4-BE49-F238E27FC236}">
                <a16:creationId xmlns:a16="http://schemas.microsoft.com/office/drawing/2014/main" id="{7F51BA09-D574-B2AC-206A-EB7A2748BF11}"/>
              </a:ext>
            </a:extLst>
          </p:cNvPr>
          <p:cNvSpPr/>
          <p:nvPr/>
        </p:nvSpPr>
        <p:spPr>
          <a:xfrm>
            <a:off x="11593136" y="4992776"/>
            <a:ext cx="4640441" cy="238764"/>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Tree>
    <p:extLst>
      <p:ext uri="{BB962C8B-B14F-4D97-AF65-F5344CB8AC3E}">
        <p14:creationId xmlns:p14="http://schemas.microsoft.com/office/powerpoint/2010/main" val="387834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907036" y="1080402"/>
            <a:ext cx="12056556" cy="1661993"/>
          </a:xfrm>
          <a:prstGeom prst="rect">
            <a:avLst/>
          </a:prstGeom>
        </p:spPr>
        <p:txBody>
          <a:bodyPr wrap="square" lIns="0" tIns="0" rIns="0" bIns="0" rtlCol="0" anchor="t">
            <a:spAutoFit/>
          </a:bodyPr>
          <a:lstStyle/>
          <a:p>
            <a:pPr algn="ctr"/>
            <a:r>
              <a:rPr lang="en-US" sz="54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Replacing the '?' in all the columns with Not-specified</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02</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E64CD792-8E87-512D-1FFB-7DE3328F9907}"/>
              </a:ext>
            </a:extLst>
          </p:cNvPr>
          <p:cNvSpPr txBox="1"/>
          <p:nvPr/>
        </p:nvSpPr>
        <p:spPr>
          <a:xfrm>
            <a:off x="1414588" y="3859323"/>
            <a:ext cx="12350186" cy="2246769"/>
          </a:xfrm>
          <a:prstGeom prst="rect">
            <a:avLst/>
          </a:prstGeom>
          <a:noFill/>
        </p:spPr>
        <p:txBody>
          <a:bodyPr wrap="square">
            <a:spAutoFit/>
          </a:bodyPr>
          <a:lstStyle/>
          <a:p>
            <a:r>
              <a:rPr lang="en-US" sz="2400" dirty="0" err="1"/>
              <a:t>dfs</a:t>
            </a:r>
            <a:r>
              <a:rPr lang="en-US" sz="2400" dirty="0"/>
              <a:t>=</a:t>
            </a:r>
            <a:r>
              <a:rPr lang="en-US" sz="2400" dirty="0" err="1"/>
              <a:t>dfs.withColumn</a:t>
            </a:r>
            <a:r>
              <a:rPr lang="en-US" sz="2400" dirty="0"/>
              <a:t>( </a:t>
            </a:r>
            <a:r>
              <a:rPr lang="en-US" sz="2400" b="1" dirty="0">
                <a:solidFill>
                  <a:srgbClr val="6B81A6"/>
                </a:solidFill>
              </a:rPr>
              <a:t>'</a:t>
            </a:r>
            <a:r>
              <a:rPr lang="en-US" sz="2400" b="1" dirty="0" err="1">
                <a:solidFill>
                  <a:srgbClr val="6B81A6"/>
                </a:solidFill>
              </a:rPr>
              <a:t>workclass</a:t>
            </a:r>
            <a:r>
              <a:rPr lang="en-US" sz="2400" b="1" dirty="0">
                <a:solidFill>
                  <a:srgbClr val="6B81A6"/>
                </a:solidFill>
              </a:rPr>
              <a:t>’</a:t>
            </a:r>
            <a:r>
              <a:rPr lang="en-US" sz="2400" dirty="0"/>
              <a:t> , </a:t>
            </a:r>
            <a:r>
              <a:rPr lang="en-US" sz="2400" dirty="0" err="1"/>
              <a:t>regexp_replace</a:t>
            </a:r>
            <a:r>
              <a:rPr lang="en-US" sz="2400" dirty="0"/>
              <a:t>(</a:t>
            </a:r>
            <a:r>
              <a:rPr lang="en-US" sz="2400" b="1" dirty="0">
                <a:solidFill>
                  <a:srgbClr val="6B81A6"/>
                </a:solidFill>
              </a:rPr>
              <a:t>'</a:t>
            </a:r>
            <a:r>
              <a:rPr lang="en-US" sz="2400" b="1" dirty="0" err="1">
                <a:solidFill>
                  <a:srgbClr val="6B81A6"/>
                </a:solidFill>
              </a:rPr>
              <a:t>workclass</a:t>
            </a:r>
            <a:r>
              <a:rPr lang="en-US" sz="2400" b="1" dirty="0">
                <a:solidFill>
                  <a:srgbClr val="6B81A6"/>
                </a:solidFill>
              </a:rPr>
              <a:t>’ </a:t>
            </a:r>
            <a:r>
              <a:rPr lang="en-US" sz="2400" dirty="0"/>
              <a:t>, </a:t>
            </a:r>
            <a:r>
              <a:rPr lang="en-US" sz="2400" b="1" dirty="0">
                <a:solidFill>
                  <a:srgbClr val="6B81A6"/>
                </a:solidFill>
              </a:rPr>
              <a:t>"\\?"</a:t>
            </a:r>
            <a:r>
              <a:rPr lang="en-US" sz="2400" dirty="0"/>
              <a:t>, </a:t>
            </a:r>
            <a:r>
              <a:rPr lang="en-US" sz="2400" b="1" dirty="0">
                <a:solidFill>
                  <a:srgbClr val="6B81A6"/>
                </a:solidFill>
              </a:rPr>
              <a:t>'Not-specified’ </a:t>
            </a:r>
            <a:r>
              <a:rPr lang="en-US" sz="2400" dirty="0"/>
              <a:t>)) </a:t>
            </a:r>
          </a:p>
          <a:p>
            <a:endParaRPr lang="ar-SA"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'occupation'</a:t>
            </a:r>
            <a:r>
              <a:rPr lang="en-US" sz="2400" dirty="0"/>
              <a:t>, </a:t>
            </a:r>
            <a:r>
              <a:rPr lang="en-US" sz="2400" dirty="0" err="1"/>
              <a:t>regexp_replace</a:t>
            </a:r>
            <a:r>
              <a:rPr lang="en-US" sz="2400" dirty="0"/>
              <a:t>(</a:t>
            </a:r>
            <a:r>
              <a:rPr lang="en-US" sz="2400" b="1" dirty="0">
                <a:solidFill>
                  <a:srgbClr val="6B81A6"/>
                </a:solidFill>
              </a:rPr>
              <a:t>'occupation'</a:t>
            </a:r>
            <a:r>
              <a:rPr lang="en-US" sz="2400" dirty="0"/>
              <a:t>,</a:t>
            </a:r>
            <a:r>
              <a:rPr lang="en-US" sz="2400" b="1" dirty="0">
                <a:solidFill>
                  <a:srgbClr val="6B81A6"/>
                </a:solidFill>
              </a:rPr>
              <a:t> "\\?"</a:t>
            </a:r>
            <a:r>
              <a:rPr lang="en-US" sz="2400" dirty="0"/>
              <a:t>,</a:t>
            </a:r>
            <a:r>
              <a:rPr lang="en-US" sz="2400" b="1" dirty="0">
                <a:solidFill>
                  <a:srgbClr val="6B81A6"/>
                </a:solidFill>
              </a:rPr>
              <a:t> 'Not-specified’ </a:t>
            </a:r>
            <a:r>
              <a:rPr lang="en-US" sz="2400" dirty="0"/>
              <a:t>))</a:t>
            </a:r>
          </a:p>
          <a:p>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a:t>
            </a:r>
            <a:r>
              <a:rPr lang="en-US" sz="2400" b="1" dirty="0" err="1">
                <a:solidFill>
                  <a:srgbClr val="6B81A6"/>
                </a:solidFill>
              </a:rPr>
              <a:t>native_country</a:t>
            </a:r>
            <a:r>
              <a:rPr lang="en-US" sz="2400" b="1" dirty="0">
                <a:solidFill>
                  <a:srgbClr val="6B81A6"/>
                </a:solidFill>
              </a:rPr>
              <a:t>’ </a:t>
            </a:r>
            <a:r>
              <a:rPr lang="en-US" sz="2400" dirty="0"/>
              <a:t>, </a:t>
            </a:r>
            <a:r>
              <a:rPr lang="en-US" sz="2400" dirty="0" err="1"/>
              <a:t>regexp_replace</a:t>
            </a:r>
            <a:r>
              <a:rPr lang="en-US" sz="2400" dirty="0"/>
              <a:t>(</a:t>
            </a:r>
            <a:r>
              <a:rPr lang="en-US" sz="2400" b="1" dirty="0">
                <a:solidFill>
                  <a:srgbClr val="6B81A6"/>
                </a:solidFill>
              </a:rPr>
              <a:t>'</a:t>
            </a:r>
            <a:r>
              <a:rPr lang="en-US" sz="2400" b="1" dirty="0" err="1">
                <a:solidFill>
                  <a:srgbClr val="6B81A6"/>
                </a:solidFill>
              </a:rPr>
              <a:t>native_country</a:t>
            </a:r>
            <a:r>
              <a:rPr lang="en-US" sz="2400" b="1" dirty="0">
                <a:solidFill>
                  <a:srgbClr val="6B81A6"/>
                </a:solidFill>
              </a:rPr>
              <a:t>’ </a:t>
            </a:r>
            <a:r>
              <a:rPr lang="en-US" sz="2400" dirty="0"/>
              <a:t>, </a:t>
            </a:r>
            <a:r>
              <a:rPr lang="en-US" sz="2400" b="1" dirty="0">
                <a:solidFill>
                  <a:srgbClr val="6B81A6"/>
                </a:solidFill>
              </a:rPr>
              <a:t>"\\?"</a:t>
            </a:r>
            <a:r>
              <a:rPr lang="en-US" sz="2400" dirty="0"/>
              <a:t>, </a:t>
            </a:r>
            <a:r>
              <a:rPr lang="en-US" sz="2400" b="1" dirty="0">
                <a:solidFill>
                  <a:srgbClr val="6B81A6"/>
                </a:solidFill>
              </a:rPr>
              <a:t>'Not-specified'</a:t>
            </a:r>
            <a:r>
              <a:rPr lang="en-US" sz="2400" dirty="0"/>
              <a:t>))</a:t>
            </a:r>
          </a:p>
          <a:p>
            <a:endParaRPr lang="ar-SA" sz="2000" dirty="0"/>
          </a:p>
        </p:txBody>
      </p:sp>
    </p:spTree>
    <p:extLst>
      <p:ext uri="{BB962C8B-B14F-4D97-AF65-F5344CB8AC3E}">
        <p14:creationId xmlns:p14="http://schemas.microsoft.com/office/powerpoint/2010/main" val="2196688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531015" y="3470656"/>
            <a:ext cx="11225970" cy="4552901"/>
            <a:chOff x="3464585" y="3107506"/>
            <a:chExt cx="11225970" cy="4552901"/>
          </a:xfrm>
        </p:grpSpPr>
        <p:sp>
          <p:nvSpPr>
            <p:cNvPr id="52" name="مستطيل 31">
              <a:extLst>
                <a:ext uri="{FF2B5EF4-FFF2-40B4-BE49-F238E27FC236}">
                  <a16:creationId xmlns:a16="http://schemas.microsoft.com/office/drawing/2014/main" id="{1A364E91-CF77-5713-FC9F-02AA4C0A0AA4}"/>
                </a:ext>
              </a:extLst>
            </p:cNvPr>
            <p:cNvSpPr/>
            <p:nvPr/>
          </p:nvSpPr>
          <p:spPr>
            <a:xfrm>
              <a:off x="4220632" y="3534724"/>
              <a:ext cx="9614491" cy="2793072"/>
            </a:xfrm>
            <a:prstGeom prst="rect">
              <a:avLst/>
            </a:prstGeom>
            <a:noFill/>
          </p:spPr>
          <p:txBody>
            <a:bodyPr wrap="none" lIns="137160" tIns="68580" rIns="137160" bIns="68580">
              <a:spAutoFit/>
            </a:bodyPr>
            <a:lstStyle/>
            <a:p>
              <a:pPr algn="ctr" defTabSz="1371600" rtl="1">
                <a:defRPr/>
              </a:pPr>
              <a:r>
                <a:rPr lang="en-GB"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I</a:t>
              </a: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NTRODUCTION</a:t>
              </a:r>
              <a:endParaRPr lang="ar-SA"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801119" y="-229028"/>
              <a:ext cx="4552901" cy="11225970"/>
              <a:chOff x="2061332" y="-835533"/>
              <a:chExt cx="3386961" cy="827031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07488" y="619397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585839">
                <a:off x="2061332" y="-835533"/>
                <a:ext cx="824491" cy="1648983"/>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grpSp>
      </p:grpSp>
    </p:spTree>
    <p:extLst>
      <p:ext uri="{BB962C8B-B14F-4D97-AF65-F5344CB8AC3E}">
        <p14:creationId xmlns:p14="http://schemas.microsoft.com/office/powerpoint/2010/main" val="267862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883887" y="1198437"/>
            <a:ext cx="12056556" cy="923330"/>
          </a:xfrm>
          <a:prstGeom prst="rect">
            <a:avLst/>
          </a:prstGeom>
        </p:spPr>
        <p:txBody>
          <a:bodyPr wrap="square" lIns="0" tIns="0" rIns="0" bIns="0" rtlCol="0" anchor="t">
            <a:spAutoFit/>
          </a:bodyPr>
          <a:lstStyle/>
          <a:p>
            <a:pPr algn="ct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Make the education values consistent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03</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2A717E7-F2FE-56CD-CD51-EA3640B3425B}"/>
              </a:ext>
            </a:extLst>
          </p:cNvPr>
          <p:cNvPicPr>
            <a:picLocks noChangeAspect="1"/>
          </p:cNvPicPr>
          <p:nvPr/>
        </p:nvPicPr>
        <p:blipFill>
          <a:blip r:embed="rId8"/>
          <a:stretch>
            <a:fillRect/>
          </a:stretch>
        </p:blipFill>
        <p:spPr>
          <a:xfrm>
            <a:off x="1464585" y="3814287"/>
            <a:ext cx="5926815" cy="4114800"/>
          </a:xfrm>
          <a:prstGeom prst="rect">
            <a:avLst/>
          </a:prstGeom>
        </p:spPr>
      </p:pic>
      <p:sp>
        <p:nvSpPr>
          <p:cNvPr id="9" name="Rectangle 8">
            <a:extLst>
              <a:ext uri="{FF2B5EF4-FFF2-40B4-BE49-F238E27FC236}">
                <a16:creationId xmlns:a16="http://schemas.microsoft.com/office/drawing/2014/main" id="{F37C69B3-C414-4D8A-4F92-64E006C612B0}"/>
              </a:ext>
            </a:extLst>
          </p:cNvPr>
          <p:cNvSpPr/>
          <p:nvPr/>
        </p:nvSpPr>
        <p:spPr>
          <a:xfrm>
            <a:off x="1659869" y="4305300"/>
            <a:ext cx="4055131" cy="304800"/>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1" name="Rectangle 10">
            <a:extLst>
              <a:ext uri="{FF2B5EF4-FFF2-40B4-BE49-F238E27FC236}">
                <a16:creationId xmlns:a16="http://schemas.microsoft.com/office/drawing/2014/main" id="{28900C61-C3A7-17DD-549E-1EAFEABCE6BB}"/>
              </a:ext>
            </a:extLst>
          </p:cNvPr>
          <p:cNvSpPr/>
          <p:nvPr/>
        </p:nvSpPr>
        <p:spPr>
          <a:xfrm>
            <a:off x="1659869" y="6315413"/>
            <a:ext cx="4055131" cy="304800"/>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2" name="Rectangle 11">
            <a:extLst>
              <a:ext uri="{FF2B5EF4-FFF2-40B4-BE49-F238E27FC236}">
                <a16:creationId xmlns:a16="http://schemas.microsoft.com/office/drawing/2014/main" id="{EBDAD811-2C3B-6524-C4C5-001CC0EC7B0B}"/>
              </a:ext>
            </a:extLst>
          </p:cNvPr>
          <p:cNvSpPr/>
          <p:nvPr/>
        </p:nvSpPr>
        <p:spPr>
          <a:xfrm>
            <a:off x="1659869" y="5044927"/>
            <a:ext cx="4055131" cy="304800"/>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Tree>
    <p:extLst>
      <p:ext uri="{BB962C8B-B14F-4D97-AF65-F5344CB8AC3E}">
        <p14:creationId xmlns:p14="http://schemas.microsoft.com/office/powerpoint/2010/main" val="4104692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883887" y="1198437"/>
            <a:ext cx="12056556" cy="923330"/>
          </a:xfrm>
          <a:prstGeom prst="rect">
            <a:avLst/>
          </a:prstGeom>
        </p:spPr>
        <p:txBody>
          <a:bodyPr wrap="square" lIns="0" tIns="0" rIns="0" bIns="0" rtlCol="0" anchor="t">
            <a:spAutoFit/>
          </a:bodyPr>
          <a:lstStyle/>
          <a:p>
            <a:pPr algn="ct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Make the education values consistent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03</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E64CD792-8E87-512D-1FFB-7DE3328F9907}"/>
              </a:ext>
            </a:extLst>
          </p:cNvPr>
          <p:cNvSpPr txBox="1"/>
          <p:nvPr/>
        </p:nvSpPr>
        <p:spPr>
          <a:xfrm>
            <a:off x="1414588" y="3859323"/>
            <a:ext cx="12350186" cy="1938992"/>
          </a:xfrm>
          <a:prstGeom prst="rect">
            <a:avLst/>
          </a:prstGeom>
          <a:noFill/>
        </p:spPr>
        <p:txBody>
          <a:bodyPr wrap="square">
            <a:spAutoFit/>
          </a:bodyPr>
          <a:lstStyle/>
          <a:p>
            <a:r>
              <a:rPr lang="en-US" sz="2400" dirty="0" err="1"/>
              <a:t>dfs</a:t>
            </a:r>
            <a:r>
              <a:rPr lang="en-US" sz="2400" dirty="0"/>
              <a:t>=</a:t>
            </a:r>
            <a:r>
              <a:rPr lang="en-US" sz="2400" dirty="0" err="1"/>
              <a:t>dfs.withColumn</a:t>
            </a:r>
            <a:r>
              <a:rPr lang="en-US" sz="2400" dirty="0"/>
              <a:t>(</a:t>
            </a:r>
            <a:r>
              <a:rPr lang="en-US" sz="2400" b="1" dirty="0">
                <a:solidFill>
                  <a:srgbClr val="6B81A6"/>
                </a:solidFill>
              </a:rPr>
              <a:t>'education’ </a:t>
            </a:r>
            <a:r>
              <a:rPr lang="en-US" sz="2400" dirty="0"/>
              <a:t>, </a:t>
            </a:r>
            <a:r>
              <a:rPr lang="en-US" sz="2400" dirty="0" err="1"/>
              <a:t>regexp_replace</a:t>
            </a:r>
            <a:r>
              <a:rPr lang="en-US" sz="2400" dirty="0"/>
              <a:t>(</a:t>
            </a:r>
            <a:r>
              <a:rPr lang="en-US" sz="2400" b="1" dirty="0">
                <a:solidFill>
                  <a:srgbClr val="6B81A6"/>
                </a:solidFill>
              </a:rPr>
              <a:t>'education'</a:t>
            </a:r>
            <a:r>
              <a:rPr lang="en-US" sz="2400" dirty="0"/>
              <a:t>, </a:t>
            </a:r>
            <a:r>
              <a:rPr lang="en-US" sz="2400" b="1" dirty="0">
                <a:solidFill>
                  <a:srgbClr val="6B81A6"/>
                </a:solidFill>
              </a:rPr>
              <a:t>"5th-6th“ </a:t>
            </a:r>
            <a:r>
              <a:rPr lang="en-US" sz="2400" dirty="0"/>
              <a:t>, </a:t>
            </a:r>
            <a:r>
              <a:rPr lang="en-US" sz="2400" b="1" dirty="0">
                <a:solidFill>
                  <a:srgbClr val="6B81A6"/>
                </a:solidFill>
              </a:rPr>
              <a:t>'6th’ </a:t>
            </a:r>
            <a:r>
              <a:rPr lang="en-US" sz="2400" dirty="0"/>
              <a:t>))</a:t>
            </a:r>
          </a:p>
          <a:p>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'education’ </a:t>
            </a:r>
            <a:r>
              <a:rPr lang="en-US" sz="2400" dirty="0"/>
              <a:t>, </a:t>
            </a:r>
            <a:r>
              <a:rPr lang="en-US" sz="2400" dirty="0" err="1"/>
              <a:t>regexp_replace</a:t>
            </a:r>
            <a:r>
              <a:rPr lang="en-US" sz="2400" dirty="0"/>
              <a:t>(</a:t>
            </a:r>
            <a:r>
              <a:rPr lang="en-US" sz="2400" b="1" dirty="0">
                <a:solidFill>
                  <a:srgbClr val="6B81A6"/>
                </a:solidFill>
              </a:rPr>
              <a:t>'education’</a:t>
            </a:r>
            <a:r>
              <a:rPr lang="en-US" sz="2400" dirty="0"/>
              <a:t>, </a:t>
            </a:r>
            <a:r>
              <a:rPr lang="en-US" sz="2400" b="1" dirty="0">
                <a:solidFill>
                  <a:srgbClr val="6B81A6"/>
                </a:solidFill>
              </a:rPr>
              <a:t>“7th-8th“ </a:t>
            </a:r>
            <a:r>
              <a:rPr lang="en-US" sz="2400" dirty="0"/>
              <a:t>, </a:t>
            </a:r>
            <a:r>
              <a:rPr lang="en-US" sz="2400" b="1" dirty="0">
                <a:solidFill>
                  <a:srgbClr val="6B81A6"/>
                </a:solidFill>
              </a:rPr>
              <a:t>‘8th’ </a:t>
            </a:r>
            <a:r>
              <a:rPr lang="en-US" sz="2400" dirty="0"/>
              <a:t>))</a:t>
            </a:r>
          </a:p>
          <a:p>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'education’ </a:t>
            </a:r>
            <a:r>
              <a:rPr lang="en-US" sz="2400" dirty="0"/>
              <a:t>, </a:t>
            </a:r>
            <a:r>
              <a:rPr lang="en-US" sz="2400" dirty="0" err="1"/>
              <a:t>regexp_replace</a:t>
            </a:r>
            <a:r>
              <a:rPr lang="en-US" sz="2400" dirty="0"/>
              <a:t>(</a:t>
            </a:r>
            <a:r>
              <a:rPr lang="en-US" sz="2400" b="1" dirty="0">
                <a:solidFill>
                  <a:srgbClr val="6B81A6"/>
                </a:solidFill>
              </a:rPr>
              <a:t>'education’</a:t>
            </a:r>
            <a:r>
              <a:rPr lang="en-US" sz="2400" dirty="0"/>
              <a:t>, </a:t>
            </a:r>
            <a:r>
              <a:rPr lang="en-US" sz="2400" b="1" dirty="0">
                <a:solidFill>
                  <a:srgbClr val="6B81A6"/>
                </a:solidFill>
              </a:rPr>
              <a:t>“1st-4th“ </a:t>
            </a:r>
            <a:r>
              <a:rPr lang="en-US" sz="2400" dirty="0"/>
              <a:t>, </a:t>
            </a:r>
            <a:r>
              <a:rPr lang="en-US" sz="2400" b="1" dirty="0">
                <a:solidFill>
                  <a:srgbClr val="6B81A6"/>
                </a:solidFill>
              </a:rPr>
              <a:t>‘4th’ </a:t>
            </a:r>
            <a:r>
              <a:rPr lang="en-US" sz="2400" dirty="0"/>
              <a:t>))</a:t>
            </a:r>
          </a:p>
        </p:txBody>
      </p:sp>
    </p:spTree>
    <p:extLst>
      <p:ext uri="{BB962C8B-B14F-4D97-AF65-F5344CB8AC3E}">
        <p14:creationId xmlns:p14="http://schemas.microsoft.com/office/powerpoint/2010/main" val="367396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355944" y="953626"/>
            <a:ext cx="14337313" cy="1846659"/>
          </a:xfrm>
          <a:prstGeom prst="rect">
            <a:avLst/>
          </a:prstGeom>
        </p:spPr>
        <p:txBody>
          <a:bodyPr wrap="square" lIns="0" tIns="0" rIns="0" bIns="0" rtlCol="0" anchor="t">
            <a:spAutoFit/>
          </a:bodyPr>
          <a:lstStyle/>
          <a:p>
            <a:pPr algn="ct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Change the values for salary to be 0 if &lt;=50k, and 1 if &gt;50k</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448444"/>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04</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E64CD792-8E87-512D-1FFB-7DE3328F9907}"/>
              </a:ext>
            </a:extLst>
          </p:cNvPr>
          <p:cNvSpPr txBox="1"/>
          <p:nvPr/>
        </p:nvSpPr>
        <p:spPr>
          <a:xfrm>
            <a:off x="1414588" y="3859323"/>
            <a:ext cx="12350186" cy="1938992"/>
          </a:xfrm>
          <a:prstGeom prst="rect">
            <a:avLst/>
          </a:prstGeom>
          <a:noFill/>
        </p:spPr>
        <p:txBody>
          <a:bodyPr wrap="square">
            <a:spAutoFit/>
          </a:bodyPr>
          <a:lstStyle/>
          <a:p>
            <a:r>
              <a:rPr lang="en-US" sz="2400" dirty="0" err="1"/>
              <a:t>dfs</a:t>
            </a:r>
            <a:r>
              <a:rPr lang="en-US" sz="2400" dirty="0"/>
              <a:t>=</a:t>
            </a:r>
            <a:r>
              <a:rPr lang="en-US" sz="2400" dirty="0" err="1"/>
              <a:t>dfs.withColumn</a:t>
            </a:r>
            <a:r>
              <a:rPr lang="en-US" sz="2400" dirty="0"/>
              <a:t>(</a:t>
            </a:r>
            <a:r>
              <a:rPr lang="en-US" sz="2400" b="1" dirty="0">
                <a:solidFill>
                  <a:srgbClr val="6B81A6"/>
                </a:solidFill>
              </a:rPr>
              <a:t>'salary’ </a:t>
            </a:r>
            <a:r>
              <a:rPr lang="en-US" sz="2400" dirty="0"/>
              <a:t>, </a:t>
            </a:r>
            <a:r>
              <a:rPr lang="en-US" sz="2400" dirty="0" err="1"/>
              <a:t>regexp_replace</a:t>
            </a:r>
            <a:r>
              <a:rPr lang="en-US" sz="2400" dirty="0"/>
              <a:t>(</a:t>
            </a:r>
            <a:r>
              <a:rPr lang="en-US" sz="2400" b="1" dirty="0">
                <a:solidFill>
                  <a:srgbClr val="6B81A6"/>
                </a:solidFill>
              </a:rPr>
              <a:t>'salary'</a:t>
            </a:r>
            <a:r>
              <a:rPr lang="en-US" sz="2400" dirty="0"/>
              <a:t>,</a:t>
            </a:r>
            <a:r>
              <a:rPr lang="en-US" sz="2400" b="1" dirty="0">
                <a:solidFill>
                  <a:srgbClr val="6B81A6"/>
                </a:solidFill>
              </a:rPr>
              <a:t> "&lt;=50K“ </a:t>
            </a:r>
            <a:r>
              <a:rPr lang="en-US" sz="2400" dirty="0"/>
              <a:t>, </a:t>
            </a:r>
            <a:r>
              <a:rPr lang="en-US" sz="2400" b="1" dirty="0">
                <a:solidFill>
                  <a:srgbClr val="6B81A6"/>
                </a:solidFill>
              </a:rPr>
              <a:t>'0’ </a:t>
            </a:r>
            <a:r>
              <a:rPr lang="en-US" sz="2400" dirty="0"/>
              <a:t>))</a:t>
            </a:r>
          </a:p>
          <a:p>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'salary’ </a:t>
            </a:r>
            <a:r>
              <a:rPr lang="en-US" sz="2400" dirty="0"/>
              <a:t>, </a:t>
            </a:r>
            <a:r>
              <a:rPr lang="en-US" sz="2400" dirty="0" err="1"/>
              <a:t>regexp_replace</a:t>
            </a:r>
            <a:r>
              <a:rPr lang="en-US" sz="2400" dirty="0"/>
              <a:t>(</a:t>
            </a:r>
            <a:r>
              <a:rPr lang="en-US" sz="2400" b="1" dirty="0">
                <a:solidFill>
                  <a:srgbClr val="6B81A6"/>
                </a:solidFill>
              </a:rPr>
              <a:t>'salary’</a:t>
            </a:r>
            <a:r>
              <a:rPr lang="en-US" sz="2400" dirty="0"/>
              <a:t>,</a:t>
            </a:r>
            <a:r>
              <a:rPr lang="en-US" sz="2400" b="1" dirty="0">
                <a:solidFill>
                  <a:srgbClr val="6B81A6"/>
                </a:solidFill>
              </a:rPr>
              <a:t> “&gt; 50K“ </a:t>
            </a:r>
            <a:r>
              <a:rPr lang="en-US" sz="2400" dirty="0"/>
              <a:t>, </a:t>
            </a:r>
            <a:r>
              <a:rPr lang="en-US" sz="2400" b="1" dirty="0">
                <a:solidFill>
                  <a:srgbClr val="6B81A6"/>
                </a:solidFill>
              </a:rPr>
              <a:t>‘1’ </a:t>
            </a:r>
            <a:r>
              <a:rPr lang="en-US" sz="2400" dirty="0"/>
              <a:t>))</a:t>
            </a:r>
          </a:p>
          <a:p>
            <a:endParaRPr lang="en-US" sz="2400" dirty="0"/>
          </a:p>
          <a:p>
            <a:r>
              <a:rPr lang="en-US" sz="2400" dirty="0" err="1"/>
              <a:t>dfs</a:t>
            </a:r>
            <a:r>
              <a:rPr lang="en-US" sz="2400" dirty="0"/>
              <a:t> = </a:t>
            </a:r>
            <a:r>
              <a:rPr lang="en-US" sz="2400" dirty="0" err="1"/>
              <a:t>dfs.withColumn</a:t>
            </a:r>
            <a:r>
              <a:rPr lang="en-US" sz="2400" dirty="0"/>
              <a:t>( </a:t>
            </a:r>
            <a:r>
              <a:rPr lang="en-US" sz="2400" b="1" dirty="0">
                <a:solidFill>
                  <a:srgbClr val="6B81A6"/>
                </a:solidFill>
              </a:rPr>
              <a:t>"salary“ </a:t>
            </a:r>
            <a:r>
              <a:rPr lang="en-US" sz="2400" dirty="0"/>
              <a:t>, </a:t>
            </a:r>
            <a:r>
              <a:rPr lang="en-US" sz="2400" dirty="0" err="1"/>
              <a:t>dfs</a:t>
            </a:r>
            <a:r>
              <a:rPr lang="en-US" sz="2400" dirty="0"/>
              <a:t>["</a:t>
            </a:r>
            <a:r>
              <a:rPr lang="en-US" sz="2400" b="1" dirty="0">
                <a:solidFill>
                  <a:srgbClr val="6B81A6"/>
                </a:solidFill>
              </a:rPr>
              <a:t>salary</a:t>
            </a:r>
            <a:r>
              <a:rPr lang="en-US" sz="2400" dirty="0"/>
              <a:t>"].cast(</a:t>
            </a:r>
            <a:r>
              <a:rPr lang="en-US" sz="2400" b="1" dirty="0">
                <a:solidFill>
                  <a:srgbClr val="6B81A6"/>
                </a:solidFill>
              </a:rPr>
              <a:t>'int</a:t>
            </a:r>
            <a:r>
              <a:rPr lang="en-US" sz="2400" dirty="0"/>
              <a:t>'))</a:t>
            </a:r>
          </a:p>
        </p:txBody>
      </p:sp>
    </p:spTree>
    <p:extLst>
      <p:ext uri="{BB962C8B-B14F-4D97-AF65-F5344CB8AC3E}">
        <p14:creationId xmlns:p14="http://schemas.microsoft.com/office/powerpoint/2010/main" val="3189050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1828800" y="1309990"/>
            <a:ext cx="14337313" cy="923330"/>
          </a:xfrm>
          <a:prstGeom prst="rect">
            <a:avLst/>
          </a:prstGeom>
        </p:spPr>
        <p:txBody>
          <a:bodyPr wrap="square" lIns="0" tIns="0" rIns="0" bIns="0" rtlCol="0" anchor="t">
            <a:spAutoFit/>
          </a:bodyPr>
          <a:lstStyle/>
          <a:p>
            <a:pPr algn="ct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Percentage of </a:t>
            </a:r>
            <a:r>
              <a:rPr lang="en-US" sz="6000" dirty="0" err="1">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fnlwgt</a:t>
            </a: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column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448444"/>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05</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E64CD792-8E87-512D-1FFB-7DE3328F9907}"/>
              </a:ext>
            </a:extLst>
          </p:cNvPr>
          <p:cNvSpPr txBox="1"/>
          <p:nvPr/>
        </p:nvSpPr>
        <p:spPr>
          <a:xfrm>
            <a:off x="1414588" y="3859323"/>
            <a:ext cx="12350186" cy="1200329"/>
          </a:xfrm>
          <a:prstGeom prst="rect">
            <a:avLst/>
          </a:prstGeom>
          <a:noFill/>
        </p:spPr>
        <p:txBody>
          <a:bodyPr wrap="square">
            <a:spAutoFit/>
          </a:bodyPr>
          <a:lstStyle/>
          <a:p>
            <a:r>
              <a:rPr lang="en-US" sz="2400" dirty="0" err="1"/>
              <a:t>sum_fnlwgt</a:t>
            </a:r>
            <a:r>
              <a:rPr lang="en-US" sz="2400" dirty="0"/>
              <a:t>=</a:t>
            </a:r>
            <a:r>
              <a:rPr lang="en-US" sz="2400" dirty="0" err="1"/>
              <a:t>dfs.select</a:t>
            </a:r>
            <a:r>
              <a:rPr lang="en-US" sz="2400" dirty="0"/>
              <a:t>(</a:t>
            </a:r>
            <a:r>
              <a:rPr lang="en-US" sz="2400" b="1" dirty="0">
                <a:solidFill>
                  <a:srgbClr val="8193A8"/>
                </a:solidFill>
              </a:rPr>
              <a:t>sum</a:t>
            </a:r>
            <a:r>
              <a:rPr lang="en-US" sz="2400" dirty="0"/>
              <a:t>(</a:t>
            </a:r>
            <a:r>
              <a:rPr lang="en-US" sz="2400" b="1" dirty="0">
                <a:solidFill>
                  <a:srgbClr val="6B81A6"/>
                </a:solidFill>
              </a:rPr>
              <a:t>'</a:t>
            </a:r>
            <a:r>
              <a:rPr lang="en-US" sz="2400" b="1" dirty="0" err="1">
                <a:solidFill>
                  <a:srgbClr val="6B81A6"/>
                </a:solidFill>
              </a:rPr>
              <a:t>fnlwgt</a:t>
            </a:r>
            <a:r>
              <a:rPr lang="en-US" sz="2400" dirty="0"/>
              <a:t>')).collect()[</a:t>
            </a:r>
            <a:r>
              <a:rPr lang="en-US" sz="2400" b="1" dirty="0">
                <a:solidFill>
                  <a:srgbClr val="6B81A6"/>
                </a:solidFill>
              </a:rPr>
              <a:t>0</a:t>
            </a:r>
            <a:r>
              <a:rPr lang="en-US" sz="2400" dirty="0"/>
              <a:t>][</a:t>
            </a:r>
            <a:r>
              <a:rPr lang="en-US" sz="2400" b="1" dirty="0">
                <a:solidFill>
                  <a:srgbClr val="6B81A6"/>
                </a:solidFill>
              </a:rPr>
              <a:t>0</a:t>
            </a:r>
            <a:r>
              <a:rPr lang="en-US" sz="2400" dirty="0"/>
              <a:t>]</a:t>
            </a:r>
          </a:p>
          <a:p>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a:t>
            </a:r>
            <a:r>
              <a:rPr lang="en-US" sz="2400" b="1" dirty="0" err="1">
                <a:solidFill>
                  <a:srgbClr val="6B81A6"/>
                </a:solidFill>
              </a:rPr>
              <a:t>fnlwgt_percentage</a:t>
            </a:r>
            <a:r>
              <a:rPr lang="en-US" sz="2400" b="1" dirty="0">
                <a:solidFill>
                  <a:srgbClr val="6B81A6"/>
                </a:solidFill>
              </a:rPr>
              <a:t>’ </a:t>
            </a:r>
            <a:r>
              <a:rPr lang="en-US" sz="2400" dirty="0"/>
              <a:t>,</a:t>
            </a:r>
            <a:r>
              <a:rPr lang="en-US" sz="2400" b="1" dirty="0">
                <a:solidFill>
                  <a:srgbClr val="8193A8"/>
                </a:solidFill>
              </a:rPr>
              <a:t>round</a:t>
            </a:r>
            <a:r>
              <a:rPr lang="en-US" sz="2400" dirty="0"/>
              <a:t>((</a:t>
            </a:r>
            <a:r>
              <a:rPr lang="en-US" sz="2400" dirty="0" err="1"/>
              <a:t>dfs.fnlwgt</a:t>
            </a:r>
            <a:r>
              <a:rPr lang="en-US" sz="2400" dirty="0"/>
              <a:t>/</a:t>
            </a:r>
            <a:r>
              <a:rPr lang="en-US" sz="2400" dirty="0" err="1"/>
              <a:t>sum_fnlwgt</a:t>
            </a:r>
            <a:r>
              <a:rPr lang="en-US" sz="2400" dirty="0"/>
              <a:t>)</a:t>
            </a:r>
            <a:r>
              <a:rPr lang="en-US" sz="2400" b="1" dirty="0">
                <a:solidFill>
                  <a:srgbClr val="2B4467"/>
                </a:solidFill>
              </a:rPr>
              <a:t>*</a:t>
            </a:r>
            <a:r>
              <a:rPr lang="en-US" sz="2400" b="1" dirty="0">
                <a:solidFill>
                  <a:srgbClr val="8193A8"/>
                </a:solidFill>
              </a:rPr>
              <a:t>100</a:t>
            </a:r>
            <a:r>
              <a:rPr lang="en-US" sz="2400" dirty="0"/>
              <a:t>,</a:t>
            </a:r>
            <a:r>
              <a:rPr lang="en-US" sz="2400" b="1" dirty="0">
                <a:solidFill>
                  <a:srgbClr val="8193A8"/>
                </a:solidFill>
              </a:rPr>
              <a:t>2</a:t>
            </a:r>
            <a:r>
              <a:rPr lang="en-US" sz="2400" dirty="0"/>
              <a:t>))</a:t>
            </a:r>
          </a:p>
        </p:txBody>
      </p:sp>
    </p:spTree>
    <p:extLst>
      <p:ext uri="{BB962C8B-B14F-4D97-AF65-F5344CB8AC3E}">
        <p14:creationId xmlns:p14="http://schemas.microsoft.com/office/powerpoint/2010/main" val="1988682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1828800" y="1309990"/>
            <a:ext cx="14337313" cy="923330"/>
          </a:xfrm>
          <a:prstGeom prst="rect">
            <a:avLst/>
          </a:prstGeom>
        </p:spPr>
        <p:txBody>
          <a:bodyPr wrap="square" lIns="0" tIns="0" rIns="0" bIns="0" rtlCol="0" anchor="t">
            <a:spAutoFit/>
          </a:bodyPr>
          <a:lstStyle/>
          <a:p>
            <a:pPr algn="ct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Profit column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448444"/>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06</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E64CD792-8E87-512D-1FFB-7DE3328F9907}"/>
              </a:ext>
            </a:extLst>
          </p:cNvPr>
          <p:cNvSpPr txBox="1"/>
          <p:nvPr/>
        </p:nvSpPr>
        <p:spPr>
          <a:xfrm>
            <a:off x="1414587" y="3859323"/>
            <a:ext cx="15933537" cy="3046988"/>
          </a:xfrm>
          <a:prstGeom prst="rect">
            <a:avLst/>
          </a:prstGeom>
          <a:noFill/>
        </p:spPr>
        <p:txBody>
          <a:bodyPr wrap="square">
            <a:spAutoFit/>
          </a:bodyPr>
          <a:lstStyle/>
          <a:p>
            <a:r>
              <a:rPr lang="en-US" sz="2400" b="1" dirty="0">
                <a:solidFill>
                  <a:srgbClr val="8193A8"/>
                </a:solidFill>
              </a:rPr>
              <a:t>#</a:t>
            </a:r>
            <a:r>
              <a:rPr lang="en-US" sz="2400" b="1" dirty="0">
                <a:solidFill>
                  <a:srgbClr val="8193A8"/>
                </a:solidFill>
                <a:latin typeface="Times New Roman" panose="02020603050405020304" pitchFamily="18" charset="0"/>
                <a:cs typeface="Times New Roman" panose="02020603050405020304" pitchFamily="18" charset="0"/>
              </a:rPr>
              <a:t>The difference of capital gain and loss</a:t>
            </a:r>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a:t>
            </a:r>
            <a:r>
              <a:rPr lang="en-US" sz="2400" b="1" dirty="0" err="1">
                <a:solidFill>
                  <a:srgbClr val="6B81A6"/>
                </a:solidFill>
              </a:rPr>
              <a:t>diffrence_capital_gain_loos</a:t>
            </a:r>
            <a:r>
              <a:rPr lang="en-US" sz="2400" b="1" dirty="0">
                <a:solidFill>
                  <a:srgbClr val="6B81A6"/>
                </a:solidFill>
              </a:rPr>
              <a:t>'</a:t>
            </a:r>
            <a:r>
              <a:rPr lang="en-US" sz="2400" dirty="0"/>
              <a:t>,(</a:t>
            </a:r>
            <a:r>
              <a:rPr lang="en-US" sz="2400" dirty="0" err="1"/>
              <a:t>dfs.capital_gain-dfs.capital_loss</a:t>
            </a:r>
            <a:r>
              <a:rPr lang="en-US" sz="2400" dirty="0"/>
              <a:t>))</a:t>
            </a:r>
          </a:p>
          <a:p>
            <a:endParaRPr lang="en-US" sz="2400" dirty="0"/>
          </a:p>
          <a:p>
            <a:endParaRPr lang="en-US" sz="2400" dirty="0"/>
          </a:p>
          <a:p>
            <a:r>
              <a:rPr lang="en-US" sz="2400" dirty="0" err="1"/>
              <a:t>dfs</a:t>
            </a:r>
            <a:r>
              <a:rPr lang="en-US" sz="2400" dirty="0"/>
              <a:t>=</a:t>
            </a:r>
            <a:r>
              <a:rPr lang="en-US" sz="2400" dirty="0" err="1"/>
              <a:t>dfs.withColumn</a:t>
            </a:r>
            <a:r>
              <a:rPr lang="en-US" sz="2400" dirty="0"/>
              <a:t>(</a:t>
            </a:r>
            <a:r>
              <a:rPr lang="en-US" sz="2400" b="1" dirty="0">
                <a:solidFill>
                  <a:srgbClr val="6B81A6"/>
                </a:solidFill>
              </a:rPr>
              <a:t>'</a:t>
            </a:r>
            <a:r>
              <a:rPr lang="en-US" sz="2400" b="1" dirty="0" err="1">
                <a:solidFill>
                  <a:srgbClr val="6B81A6"/>
                </a:solidFill>
              </a:rPr>
              <a:t>profit</a:t>
            </a:r>
            <a:r>
              <a:rPr lang="en-US" sz="2400" dirty="0" err="1"/>
              <a:t>',when</a:t>
            </a:r>
            <a:r>
              <a:rPr lang="en-US" sz="2400" dirty="0"/>
              <a:t>((</a:t>
            </a:r>
            <a:r>
              <a:rPr lang="en-US" sz="2400" dirty="0" err="1"/>
              <a:t>dfs.diffrence_capital_gain_loos</a:t>
            </a:r>
            <a:r>
              <a:rPr lang="en-US" sz="2400" dirty="0"/>
              <a:t> </a:t>
            </a:r>
            <a:r>
              <a:rPr lang="en-US" sz="2400" b="1" dirty="0">
                <a:solidFill>
                  <a:srgbClr val="6B81A6"/>
                </a:solidFill>
              </a:rPr>
              <a:t>&gt;0</a:t>
            </a:r>
            <a:r>
              <a:rPr lang="en-US" sz="2400" dirty="0"/>
              <a:t>), lit(</a:t>
            </a:r>
            <a:r>
              <a:rPr lang="en-US" sz="2400" b="1" dirty="0">
                <a:solidFill>
                  <a:srgbClr val="6B81A6"/>
                </a:solidFill>
              </a:rPr>
              <a:t>1</a:t>
            </a:r>
            <a:r>
              <a:rPr lang="en-US" sz="2400" dirty="0"/>
              <a:t>)).when((</a:t>
            </a:r>
            <a:r>
              <a:rPr lang="en-US" sz="2400" dirty="0" err="1"/>
              <a:t>dfs.diffrence_capital_gain_loos</a:t>
            </a:r>
            <a:r>
              <a:rPr lang="en-US" sz="2400" dirty="0"/>
              <a:t> </a:t>
            </a:r>
            <a:r>
              <a:rPr lang="en-US" sz="2400" b="1" dirty="0">
                <a:solidFill>
                  <a:srgbClr val="6B81A6"/>
                </a:solidFill>
              </a:rPr>
              <a:t>==0</a:t>
            </a:r>
            <a:r>
              <a:rPr lang="en-US" sz="2400" dirty="0"/>
              <a:t>), lit(</a:t>
            </a:r>
            <a:r>
              <a:rPr lang="en-US" sz="2400" b="1" dirty="0">
                <a:solidFill>
                  <a:srgbClr val="6B81A6"/>
                </a:solidFill>
              </a:rPr>
              <a:t>0</a:t>
            </a:r>
            <a:r>
              <a:rPr lang="en-US" sz="2400" dirty="0"/>
              <a:t>)).when((</a:t>
            </a:r>
            <a:r>
              <a:rPr lang="en-US" sz="2400" dirty="0" err="1"/>
              <a:t>dfs.diffrence_capital_gain_loos</a:t>
            </a:r>
            <a:r>
              <a:rPr lang="en-US" sz="2400" dirty="0"/>
              <a:t> </a:t>
            </a:r>
            <a:r>
              <a:rPr lang="en-US" sz="2400" b="1" dirty="0">
                <a:solidFill>
                  <a:srgbClr val="6B81A6"/>
                </a:solidFill>
              </a:rPr>
              <a:t>&lt;0</a:t>
            </a:r>
            <a:r>
              <a:rPr lang="en-US" sz="2400" dirty="0"/>
              <a:t>), lit(</a:t>
            </a:r>
            <a:r>
              <a:rPr lang="en-US" sz="2400" b="1" dirty="0">
                <a:solidFill>
                  <a:srgbClr val="6B81A6"/>
                </a:solidFill>
              </a:rPr>
              <a:t>-1</a:t>
            </a:r>
            <a:r>
              <a:rPr lang="en-US" sz="2400" dirty="0"/>
              <a:t>)))</a:t>
            </a:r>
          </a:p>
          <a:p>
            <a:endParaRPr lang="en-US" sz="2400" dirty="0"/>
          </a:p>
          <a:p>
            <a:endParaRPr lang="en-US" sz="2400" dirty="0"/>
          </a:p>
        </p:txBody>
      </p:sp>
    </p:spTree>
    <p:extLst>
      <p:ext uri="{BB962C8B-B14F-4D97-AF65-F5344CB8AC3E}">
        <p14:creationId xmlns:p14="http://schemas.microsoft.com/office/powerpoint/2010/main" val="263453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5163800" y="7939218"/>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56838" y="7213854"/>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1828800" y="1309990"/>
            <a:ext cx="14337313" cy="923330"/>
          </a:xfrm>
          <a:prstGeom prst="rect">
            <a:avLst/>
          </a:prstGeom>
        </p:spPr>
        <p:txBody>
          <a:bodyPr wrap="square" lIns="0" tIns="0" rIns="0" bIns="0" rtlCol="0" anchor="t">
            <a:spAutoFit/>
          </a:bodyPr>
          <a:lstStyle/>
          <a:p>
            <a:pPr algn="ctr"/>
            <a:r>
              <a:rPr lang="en-US" sz="6000" dirty="0" err="1">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Workholic</a:t>
            </a: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column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448444"/>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07</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E64CD792-8E87-512D-1FFB-7DE3328F9907}"/>
              </a:ext>
            </a:extLst>
          </p:cNvPr>
          <p:cNvSpPr txBox="1"/>
          <p:nvPr/>
        </p:nvSpPr>
        <p:spPr>
          <a:xfrm>
            <a:off x="1468496" y="3820829"/>
            <a:ext cx="15933537" cy="1200329"/>
          </a:xfrm>
          <a:prstGeom prst="rect">
            <a:avLst/>
          </a:prstGeom>
          <a:noFill/>
        </p:spPr>
        <p:txBody>
          <a:bodyPr wrap="square">
            <a:spAutoFit/>
          </a:bodyPr>
          <a:lstStyle/>
          <a:p>
            <a:r>
              <a:rPr lang="en-US" sz="2400" dirty="0" err="1"/>
              <a:t>dfs</a:t>
            </a:r>
            <a:r>
              <a:rPr lang="en-US" sz="2400" dirty="0"/>
              <a:t>=</a:t>
            </a:r>
            <a:r>
              <a:rPr lang="en-US" sz="2400" dirty="0" err="1"/>
              <a:t>dfs.withColumn</a:t>
            </a:r>
            <a:r>
              <a:rPr lang="en-US" sz="2400" dirty="0"/>
              <a:t>(</a:t>
            </a:r>
            <a:r>
              <a:rPr lang="en-US" sz="2400" b="1" dirty="0">
                <a:solidFill>
                  <a:srgbClr val="6B81A6"/>
                </a:solidFill>
              </a:rPr>
              <a:t>'</a:t>
            </a:r>
            <a:r>
              <a:rPr lang="en-US" sz="2400" b="1" dirty="0" err="1">
                <a:solidFill>
                  <a:srgbClr val="6B81A6"/>
                </a:solidFill>
              </a:rPr>
              <a:t>workaholic</a:t>
            </a:r>
            <a:r>
              <a:rPr lang="en-US" sz="2400" dirty="0" err="1"/>
              <a:t>',when</a:t>
            </a:r>
            <a:r>
              <a:rPr lang="en-US" sz="2400" dirty="0"/>
              <a:t>((</a:t>
            </a:r>
            <a:r>
              <a:rPr lang="en-US" sz="2400" b="1" dirty="0" err="1">
                <a:solidFill>
                  <a:srgbClr val="6B81A6"/>
                </a:solidFill>
              </a:rPr>
              <a:t>dfs.hours_per_week</a:t>
            </a:r>
            <a:r>
              <a:rPr lang="en-US" sz="2400" b="1" dirty="0">
                <a:solidFill>
                  <a:srgbClr val="6B81A6"/>
                </a:solidFill>
              </a:rPr>
              <a:t> &gt;=70</a:t>
            </a:r>
            <a:r>
              <a:rPr lang="en-US" sz="2400" dirty="0"/>
              <a:t>), lit(</a:t>
            </a:r>
            <a:r>
              <a:rPr lang="en-US" sz="2400" b="1" dirty="0">
                <a:solidFill>
                  <a:srgbClr val="6B81A6"/>
                </a:solidFill>
              </a:rPr>
              <a:t>1</a:t>
            </a:r>
            <a:r>
              <a:rPr lang="en-US" sz="2400" dirty="0"/>
              <a:t>)).when((</a:t>
            </a:r>
            <a:r>
              <a:rPr lang="en-US" sz="2400" b="1" dirty="0" err="1">
                <a:solidFill>
                  <a:srgbClr val="6B81A6"/>
                </a:solidFill>
              </a:rPr>
              <a:t>dfs.hours_per_week</a:t>
            </a:r>
            <a:r>
              <a:rPr lang="en-US" sz="2400" b="1" dirty="0">
                <a:solidFill>
                  <a:srgbClr val="6B81A6"/>
                </a:solidFill>
              </a:rPr>
              <a:t> &lt;70</a:t>
            </a:r>
            <a:r>
              <a:rPr lang="en-US" sz="2400" dirty="0"/>
              <a:t>), lit(</a:t>
            </a:r>
            <a:r>
              <a:rPr lang="en-US" sz="2400" b="1" dirty="0">
                <a:solidFill>
                  <a:srgbClr val="6B81A6"/>
                </a:solidFill>
              </a:rPr>
              <a:t>0</a:t>
            </a:r>
            <a:r>
              <a:rPr lang="en-US" sz="2400" dirty="0"/>
              <a:t>)))</a:t>
            </a:r>
          </a:p>
          <a:p>
            <a:endParaRPr lang="en-US" sz="2400" dirty="0"/>
          </a:p>
          <a:p>
            <a:endParaRPr lang="en-US" sz="2400" dirty="0"/>
          </a:p>
        </p:txBody>
      </p:sp>
      <p:pic>
        <p:nvPicPr>
          <p:cNvPr id="8" name="Picture 7">
            <a:extLst>
              <a:ext uri="{FF2B5EF4-FFF2-40B4-BE49-F238E27FC236}">
                <a16:creationId xmlns:a16="http://schemas.microsoft.com/office/drawing/2014/main" id="{C88262E8-F46D-EE26-2B97-B0E1B08323E7}"/>
              </a:ext>
            </a:extLst>
          </p:cNvPr>
          <p:cNvPicPr>
            <a:picLocks noChangeAspect="1"/>
          </p:cNvPicPr>
          <p:nvPr/>
        </p:nvPicPr>
        <p:blipFill rotWithShape="1">
          <a:blip r:embed="rId8"/>
          <a:srcRect t="2521"/>
          <a:stretch/>
        </p:blipFill>
        <p:spPr>
          <a:xfrm>
            <a:off x="1559995" y="4376567"/>
            <a:ext cx="15570361" cy="3738734"/>
          </a:xfrm>
          <a:prstGeom prst="rect">
            <a:avLst/>
          </a:prstGeom>
        </p:spPr>
      </p:pic>
      <p:sp>
        <p:nvSpPr>
          <p:cNvPr id="9" name="Rectangle 8">
            <a:extLst>
              <a:ext uri="{FF2B5EF4-FFF2-40B4-BE49-F238E27FC236}">
                <a16:creationId xmlns:a16="http://schemas.microsoft.com/office/drawing/2014/main" id="{7EC9C448-AF65-4761-AF0F-823D2C2ACD61}"/>
              </a:ext>
            </a:extLst>
          </p:cNvPr>
          <p:cNvSpPr/>
          <p:nvPr/>
        </p:nvSpPr>
        <p:spPr>
          <a:xfrm>
            <a:off x="1540945" y="7847133"/>
            <a:ext cx="15570361" cy="167596"/>
          </a:xfrm>
          <a:prstGeom prst="rect">
            <a:avLst/>
          </a:prstGeom>
          <a:solidFill>
            <a:srgbClr val="8193A8">
              <a:alpha val="38000"/>
            </a:srgbClr>
          </a:solidFill>
          <a:ln>
            <a:solidFill>
              <a:srgbClr val="2B446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dirty="0"/>
          </a:p>
        </p:txBody>
      </p:sp>
    </p:spTree>
    <p:extLst>
      <p:ext uri="{BB962C8B-B14F-4D97-AF65-F5344CB8AC3E}">
        <p14:creationId xmlns:p14="http://schemas.microsoft.com/office/powerpoint/2010/main" val="3727394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066637"/>
            <a:ext cx="16231689" cy="7877463"/>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1828800" y="956187"/>
            <a:ext cx="14337313" cy="923330"/>
          </a:xfrm>
          <a:prstGeom prst="rect">
            <a:avLst/>
          </a:prstGeom>
        </p:spPr>
        <p:txBody>
          <a:bodyPr wrap="square" lIns="0" tIns="0" rIns="0" bIns="0" rtlCol="0" anchor="t">
            <a:spAutoFit/>
          </a:bodyPr>
          <a:lstStyle/>
          <a:p>
            <a:pPr algn="ctr"/>
            <a:r>
              <a:rPr lang="en-US" sz="60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dataset</a:t>
            </a:r>
          </a:p>
        </p:txBody>
      </p:sp>
      <p:sp>
        <p:nvSpPr>
          <p:cNvPr id="18" name="Rectangle 1">
            <a:extLst>
              <a:ext uri="{FF2B5EF4-FFF2-40B4-BE49-F238E27FC236}">
                <a16:creationId xmlns:a16="http://schemas.microsoft.com/office/drawing/2014/main" id="{DCFF5B55-D64C-BC4A-57CE-B5BD9A222E7B}"/>
              </a:ext>
            </a:extLst>
          </p:cNvPr>
          <p:cNvSpPr>
            <a:spLocks noChangeArrowheads="1"/>
          </p:cNvSpPr>
          <p:nvPr/>
        </p:nvSpPr>
        <p:spPr bwMode="auto">
          <a:xfrm>
            <a:off x="2578907" y="4279895"/>
            <a:ext cx="1104900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endParaRPr kumimoji="0" lang="ar-SA" altLang="ar-SA"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71F919E-D79E-EAAB-3D95-07BB2E17DE74}"/>
              </a:ext>
            </a:extLst>
          </p:cNvPr>
          <p:cNvPicPr>
            <a:picLocks noChangeAspect="1"/>
          </p:cNvPicPr>
          <p:nvPr/>
        </p:nvPicPr>
        <p:blipFill>
          <a:blip r:embed="rId8"/>
          <a:stretch>
            <a:fillRect/>
          </a:stretch>
        </p:blipFill>
        <p:spPr>
          <a:xfrm>
            <a:off x="1283852" y="3373409"/>
            <a:ext cx="15937348" cy="6342091"/>
          </a:xfrm>
          <a:prstGeom prst="rect">
            <a:avLst/>
          </a:prstGeom>
        </p:spPr>
      </p:pic>
    </p:spTree>
    <p:extLst>
      <p:ext uri="{BB962C8B-B14F-4D97-AF65-F5344CB8AC3E}">
        <p14:creationId xmlns:p14="http://schemas.microsoft.com/office/powerpoint/2010/main" val="309969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531015" y="3470656"/>
            <a:ext cx="11225970" cy="4552901"/>
            <a:chOff x="3464585" y="3107506"/>
            <a:chExt cx="11225970" cy="4552901"/>
          </a:xfrm>
        </p:grpSpPr>
        <p:sp>
          <p:nvSpPr>
            <p:cNvPr id="52" name="مستطيل 31">
              <a:extLst>
                <a:ext uri="{FF2B5EF4-FFF2-40B4-BE49-F238E27FC236}">
                  <a16:creationId xmlns:a16="http://schemas.microsoft.com/office/drawing/2014/main" id="{1A364E91-CF77-5713-FC9F-02AA4C0A0AA4}"/>
                </a:ext>
              </a:extLst>
            </p:cNvPr>
            <p:cNvSpPr/>
            <p:nvPr/>
          </p:nvSpPr>
          <p:spPr>
            <a:xfrm>
              <a:off x="7859446" y="3534724"/>
              <a:ext cx="2336858" cy="2793072"/>
            </a:xfrm>
            <a:prstGeom prst="rect">
              <a:avLst/>
            </a:prstGeom>
            <a:noFill/>
          </p:spPr>
          <p:txBody>
            <a:bodyPr wrap="none" lIns="137160" tIns="68580" rIns="137160" bIns="68580">
              <a:spAutoFit/>
            </a:bodyPr>
            <a:lstStyle/>
            <a:p>
              <a:pPr algn="ctr" defTabSz="1371600" rtl="1">
                <a:defRPr/>
              </a:pP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PIG</a:t>
              </a:r>
              <a:endParaRPr lang="ar-SA"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801119" y="-229028"/>
              <a:ext cx="4552901" cy="11225970"/>
              <a:chOff x="2061332" y="-835533"/>
              <a:chExt cx="3386961" cy="827031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07488" y="619397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585839">
                <a:off x="2061332" y="-835533"/>
                <a:ext cx="824491" cy="1648983"/>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grpSp>
      </p:grpSp>
    </p:spTree>
    <p:extLst>
      <p:ext uri="{BB962C8B-B14F-4D97-AF65-F5344CB8AC3E}">
        <p14:creationId xmlns:p14="http://schemas.microsoft.com/office/powerpoint/2010/main" val="67815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2677656"/>
          </a:xfrm>
          <a:prstGeom prst="rect">
            <a:avLst/>
          </a:prstGeom>
          <a:noFill/>
        </p:spPr>
        <p:txBody>
          <a:bodyPr wrap="square" rtlCol="1">
            <a:spAutoFit/>
          </a:bodyPr>
          <a:lstStyle/>
          <a:p>
            <a:r>
              <a:rPr lang="en-US" sz="2800" b="1" dirty="0">
                <a:solidFill>
                  <a:srgbClr val="6B81A6"/>
                </a:solidFill>
              </a:rPr>
              <a:t>-- Group by gender</a:t>
            </a:r>
          </a:p>
          <a:p>
            <a:r>
              <a:rPr lang="en-US" sz="2800" dirty="0" err="1"/>
              <a:t>group_gender</a:t>
            </a:r>
            <a:r>
              <a:rPr lang="en-US" sz="2800" dirty="0"/>
              <a:t> = GROUP adult by gender;</a:t>
            </a:r>
          </a:p>
          <a:p>
            <a:r>
              <a:rPr lang="en-US" sz="2800" b="1" dirty="0">
                <a:solidFill>
                  <a:srgbClr val="6B81A6"/>
                </a:solidFill>
              </a:rPr>
              <a:t>-- Creating a count</a:t>
            </a:r>
          </a:p>
          <a:p>
            <a:r>
              <a:rPr lang="en-US" sz="2800" dirty="0"/>
              <a:t> </a:t>
            </a:r>
            <a:r>
              <a:rPr lang="en-US" sz="2800" dirty="0" err="1"/>
              <a:t>count_gender</a:t>
            </a:r>
            <a:r>
              <a:rPr lang="en-US" sz="2800" dirty="0"/>
              <a:t> = FOREACH </a:t>
            </a:r>
            <a:r>
              <a:rPr lang="en-US" sz="2800" dirty="0" err="1"/>
              <a:t>group_gender</a:t>
            </a:r>
            <a:r>
              <a:rPr lang="en-US" sz="2800" dirty="0"/>
              <a:t> GENERATE group as gender, COUNT(</a:t>
            </a:r>
            <a:r>
              <a:rPr lang="en-US" sz="2800" dirty="0" err="1"/>
              <a:t>adult.gender</a:t>
            </a:r>
            <a:r>
              <a:rPr lang="en-US" sz="2800" dirty="0"/>
              <a:t>) AS </a:t>
            </a:r>
            <a:r>
              <a:rPr lang="en-US" sz="2800" dirty="0" err="1"/>
              <a:t>count_num</a:t>
            </a:r>
            <a:r>
              <a:rPr lang="en-US" sz="2800" dirty="0"/>
              <a:t>;</a:t>
            </a:r>
            <a:endParaRPr lang="en-US" sz="2800" b="1" dirty="0">
              <a:solidFill>
                <a:srgbClr val="6B81A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r>
              <a:rPr lang="en-US" sz="2800" dirty="0"/>
              <a:t>Dump </a:t>
            </a:r>
            <a:r>
              <a:rPr lang="en-US" sz="2800" dirty="0" err="1"/>
              <a:t>count_gender</a:t>
            </a:r>
            <a:r>
              <a:rPr lang="en-US" sz="2800" dirty="0"/>
              <a:t>; </a:t>
            </a:r>
          </a:p>
        </p:txBody>
      </p:sp>
      <p:sp>
        <p:nvSpPr>
          <p:cNvPr id="7" name="TextBox 51">
            <a:extLst>
              <a:ext uri="{FF2B5EF4-FFF2-40B4-BE49-F238E27FC236}">
                <a16:creationId xmlns:a16="http://schemas.microsoft.com/office/drawing/2014/main" id="{67212F05-077D-E416-AF48-23D5471607F4}"/>
              </a:ext>
            </a:extLst>
          </p:cNvPr>
          <p:cNvSpPr txBox="1"/>
          <p:nvPr/>
        </p:nvSpPr>
        <p:spPr>
          <a:xfrm>
            <a:off x="2883887" y="1149957"/>
            <a:ext cx="12442620" cy="1107996"/>
          </a:xfrm>
          <a:prstGeom prst="rect">
            <a:avLst/>
          </a:prstGeom>
        </p:spPr>
        <p:txBody>
          <a:bodyPr lIns="0" tIns="0" rIns="0" bIns="0" rtlCol="0" anchor="t">
            <a:spAutoFit/>
          </a:bodyPr>
          <a:lstStyle/>
          <a:p>
            <a:r>
              <a:rPr lang="en-US" sz="72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Many Females, and males?</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01</a:t>
            </a:r>
          </a:p>
        </p:txBody>
      </p:sp>
    </p:spTree>
    <p:extLst>
      <p:ext uri="{BB962C8B-B14F-4D97-AF65-F5344CB8AC3E}">
        <p14:creationId xmlns:p14="http://schemas.microsoft.com/office/powerpoint/2010/main" val="2402439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066800" y="2886438"/>
            <a:ext cx="1582520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066800" y="2862493"/>
            <a:ext cx="15849602"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endParaRPr lang="ar-SA" dirty="0"/>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endParaRPr lang="ar-SA" dirty="0"/>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347484" y="3798931"/>
            <a:ext cx="6504244" cy="954107"/>
          </a:xfrm>
          <a:prstGeom prst="rect">
            <a:avLst/>
          </a:prstGeom>
          <a:noFill/>
        </p:spPr>
        <p:txBody>
          <a:bodyPr wrap="square" rtlCol="1">
            <a:spAutoFit/>
          </a:bodyPr>
          <a:lstStyle/>
          <a:p>
            <a:r>
              <a:rPr lang="en-US" sz="2800" dirty="0"/>
              <a:t>(Male,505923)</a:t>
            </a:r>
          </a:p>
          <a:p>
            <a:r>
              <a:rPr lang="en-US" sz="2800" dirty="0"/>
              <a:t>(Female,494077)</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algn="ctr"/>
            <a:r>
              <a:rPr lang="en-US" sz="72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01</a:t>
            </a:r>
          </a:p>
        </p:txBody>
      </p:sp>
    </p:spTree>
    <p:extLst>
      <p:ext uri="{BB962C8B-B14F-4D97-AF65-F5344CB8AC3E}">
        <p14:creationId xmlns:p14="http://schemas.microsoft.com/office/powerpoint/2010/main" val="1482156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8038" y="5192608"/>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709204"/>
            <a:ext cx="1273715" cy="1273715"/>
          </a:xfrm>
          <a:prstGeom prst="rect">
            <a:avLst/>
          </a:prstGeom>
        </p:spPr>
      </p:pic>
      <p:pic>
        <p:nvPicPr>
          <p:cNvPr id="24" name="Picture 2">
            <a:extLst>
              <a:ext uri="{FF2B5EF4-FFF2-40B4-BE49-F238E27FC236}">
                <a16:creationId xmlns:a16="http://schemas.microsoft.com/office/drawing/2014/main" id="{65E2439A-3B17-52AF-8479-675B256BB823}"/>
              </a:ext>
            </a:extLst>
          </p:cNvPr>
          <p:cNvPicPr>
            <a:picLocks noGrp="1" noRot="1" noChangeAspect="1" noMove="1" noResize="1" noEditPoints="1" noAdjustHandles="1" noChangeArrowheads="1" noChangeShapeType="1" noCrop="1"/>
          </p:cNvPicPr>
          <p:nvPr/>
        </p:nvPicPr>
        <p:blipFill>
          <a:blip r:embed="rId12">
            <a:alphaModFix amt="60000"/>
          </a:blip>
          <a:srcRect t="7812" b="7812"/>
          <a:stretch>
            <a:fillRect/>
          </a:stretch>
        </p:blipFill>
        <p:spPr>
          <a:xfrm>
            <a:off x="0" y="44382"/>
            <a:ext cx="18288000" cy="10287000"/>
          </a:xfrm>
          <a:prstGeom prst="rect">
            <a:avLst/>
          </a:prstGeom>
        </p:spPr>
      </p:pic>
      <p:sp>
        <p:nvSpPr>
          <p:cNvPr id="2" name="TextBox 51">
            <a:extLst>
              <a:ext uri="{FF2B5EF4-FFF2-40B4-BE49-F238E27FC236}">
                <a16:creationId xmlns:a16="http://schemas.microsoft.com/office/drawing/2014/main" id="{6774990E-5FD7-D0DE-7023-8B25C40E1A95}"/>
              </a:ext>
            </a:extLst>
          </p:cNvPr>
          <p:cNvSpPr txBox="1"/>
          <p:nvPr/>
        </p:nvSpPr>
        <p:spPr>
          <a:xfrm>
            <a:off x="2922690" y="480004"/>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Introduction</a:t>
            </a:r>
          </a:p>
        </p:txBody>
      </p:sp>
      <p:grpSp>
        <p:nvGrpSpPr>
          <p:cNvPr id="3" name="Group 7">
            <a:extLst>
              <a:ext uri="{FF2B5EF4-FFF2-40B4-BE49-F238E27FC236}">
                <a16:creationId xmlns:a16="http://schemas.microsoft.com/office/drawing/2014/main" id="{77D2E147-E74A-CAFE-3E31-243475376F26}"/>
              </a:ext>
            </a:extLst>
          </p:cNvPr>
          <p:cNvGrpSpPr/>
          <p:nvPr/>
        </p:nvGrpSpPr>
        <p:grpSpPr>
          <a:xfrm>
            <a:off x="2262679" y="2735151"/>
            <a:ext cx="14122260" cy="5508757"/>
            <a:chOff x="0" y="0"/>
            <a:chExt cx="7673225" cy="3124015"/>
          </a:xfrm>
        </p:grpSpPr>
        <p:sp>
          <p:nvSpPr>
            <p:cNvPr id="4" name="Freeform 8">
              <a:extLst>
                <a:ext uri="{FF2B5EF4-FFF2-40B4-BE49-F238E27FC236}">
                  <a16:creationId xmlns:a16="http://schemas.microsoft.com/office/drawing/2014/main" id="{8D1C1F0B-EE8E-BA03-6222-0AF69370810C}"/>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solidFill>
              <a:srgbClr val="D9E3EB">
                <a:alpha val="42745"/>
              </a:srgbClr>
            </a:solidFill>
          </p:spPr>
        </p:sp>
      </p:grpSp>
      <p:sp>
        <p:nvSpPr>
          <p:cNvPr id="15" name="TextBox 2">
            <a:extLst>
              <a:ext uri="{FF2B5EF4-FFF2-40B4-BE49-F238E27FC236}">
                <a16:creationId xmlns:a16="http://schemas.microsoft.com/office/drawing/2014/main" id="{3B8BF05B-C8C8-2F46-F836-5E2D31DECF0B}"/>
              </a:ext>
            </a:extLst>
          </p:cNvPr>
          <p:cNvSpPr txBox="1"/>
          <p:nvPr/>
        </p:nvSpPr>
        <p:spPr>
          <a:xfrm>
            <a:off x="2514600" y="2850504"/>
            <a:ext cx="13780982" cy="5082160"/>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6B81A6"/>
                </a:solidFill>
                <a:effectLst/>
                <a:uLnTx/>
                <a:uFillTx/>
                <a:latin typeface="Times New Roman" panose="02020603050405020304" pitchFamily="18" charset="0"/>
                <a:ea typeface="+mn-ea"/>
                <a:cs typeface="Times New Roman" panose="02020603050405020304" pitchFamily="18" charset="0"/>
              </a:rPr>
              <a:t>False indication have a big impact on the decision-making process, if the data was biased towards specific sample, and this sample is not representative, it will lead to bad decision.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6B81A6"/>
              </a:solidFill>
              <a:effectLst/>
              <a:uLnTx/>
              <a:uFillTx/>
              <a:latin typeface="Times New Roman" panose="02020603050405020304" pitchFamily="18" charset="0"/>
              <a:ea typeface="+mn-ea"/>
              <a:cs typeface="Times New Roman" panose="02020603050405020304" pitchFamily="18"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For example</a:t>
            </a:r>
            <a:r>
              <a:rPr kumimoji="0" lang="ar-SA" sz="32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endParaRPr kumimoji="0" lang="en-US" sz="32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a:p>
            <a:pPr marL="571500" marR="0" lvl="0" indent="-57150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4467"/>
                </a:solidFill>
                <a:effectLst/>
                <a:uLnTx/>
                <a:uFillTx/>
                <a:latin typeface="Times New Roman" panose="02020603050405020304" pitchFamily="18" charset="0"/>
                <a:ea typeface="+mn-ea"/>
                <a:cs typeface="Times New Roman" panose="02020603050405020304" pitchFamily="18" charset="0"/>
              </a:rPr>
              <a:t>Age should be 15-20/ 21-26</a:t>
            </a:r>
          </a:p>
          <a:p>
            <a:pPr marL="571500" marR="0" lvl="0" indent="-57150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2B4467"/>
                </a:solidFill>
                <a:effectLst/>
                <a:uLnTx/>
                <a:uFillTx/>
                <a:latin typeface="Times New Roman" panose="02020603050405020304" pitchFamily="18" charset="0"/>
                <a:ea typeface="+mn-ea"/>
                <a:cs typeface="Times New Roman" panose="02020603050405020304" pitchFamily="18" charset="0"/>
              </a:rPr>
              <a:t>The salary should have more than 4 values for categorical, and it is preferred to be continuous value rather than categorical.</a:t>
            </a:r>
          </a:p>
        </p:txBody>
      </p:sp>
    </p:spTree>
    <p:extLst>
      <p:ext uri="{BB962C8B-B14F-4D97-AF65-F5344CB8AC3E}">
        <p14:creationId xmlns:p14="http://schemas.microsoft.com/office/powerpoint/2010/main" val="1892244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267765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salary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group_salary</a:t>
            </a:r>
            <a:r>
              <a:rPr kumimoji="0" lang="en-US" sz="2800" i="0" u="none" strike="noStrike" kern="1200" cap="none" spc="0" normalizeH="0" baseline="0" noProof="0" dirty="0">
                <a:ln>
                  <a:noFill/>
                </a:ln>
                <a:effectLst/>
                <a:uLnTx/>
                <a:uFillTx/>
                <a:latin typeface="Calibri"/>
                <a:ea typeface="+mn-ea"/>
                <a:cs typeface="+mn-cs"/>
              </a:rPr>
              <a:t> = GROUP adult by salary;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count_salary</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group_salary</a:t>
            </a:r>
            <a:r>
              <a:rPr kumimoji="0" lang="en-US" sz="2800" i="0" u="none" strike="noStrike" kern="1200" cap="none" spc="0" normalizeH="0" baseline="0" noProof="0" dirty="0">
                <a:ln>
                  <a:noFill/>
                </a:ln>
                <a:effectLst/>
                <a:uLnTx/>
                <a:uFillTx/>
                <a:latin typeface="Calibri"/>
                <a:ea typeface="+mn-ea"/>
                <a:cs typeface="+mn-cs"/>
              </a:rPr>
              <a:t> GENERATE group as salary, COUNT(</a:t>
            </a:r>
            <a:r>
              <a:rPr kumimoji="0" lang="en-US" sz="2800" i="0" u="none" strike="noStrike" kern="1200" cap="none" spc="0" normalizeH="0" baseline="0" noProof="0" dirty="0" err="1">
                <a:ln>
                  <a:noFill/>
                </a:ln>
                <a:effectLst/>
                <a:uLnTx/>
                <a:uFillTx/>
                <a:latin typeface="Calibri"/>
                <a:ea typeface="+mn-ea"/>
                <a:cs typeface="+mn-cs"/>
              </a:rPr>
              <a:t>adult.salary</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count_salary</a:t>
            </a:r>
            <a:r>
              <a:rPr kumimoji="0" lang="en-US" sz="2800" i="0" u="none" strike="noStrike" kern="1200" cap="none" spc="0" normalizeH="0" baseline="0" noProof="0" dirty="0">
                <a:ln>
                  <a:noFill/>
                </a:ln>
                <a:effectLst/>
                <a:uLnTx/>
                <a:uFillTx/>
                <a:latin typeface="Calibri"/>
                <a:ea typeface="+mn-ea"/>
                <a:cs typeface="+mn-cs"/>
              </a:rPr>
              <a:t>;</a:t>
            </a:r>
            <a:endParaRPr kumimoji="0" lang="ar-SA" sz="2800" i="0" u="none" strike="noStrike" kern="1200" cap="none" spc="0" normalizeH="0" baseline="0" noProof="0" dirty="0">
              <a:ln>
                <a:noFill/>
              </a:ln>
              <a:effectLst/>
              <a:uLnTx/>
              <a:uFillTx/>
              <a:latin typeface="Calibri"/>
              <a:ea typeface="+mn-ea"/>
              <a:cs typeface="Arial" panose="020B0604020202020204" pitchFamily="34" charset="0"/>
            </a:endParaRPr>
          </a:p>
        </p:txBody>
      </p:sp>
      <p:sp>
        <p:nvSpPr>
          <p:cNvPr id="7" name="TextBox 51">
            <a:extLst>
              <a:ext uri="{FF2B5EF4-FFF2-40B4-BE49-F238E27FC236}">
                <a16:creationId xmlns:a16="http://schemas.microsoft.com/office/drawing/2014/main" id="{67212F05-077D-E416-AF48-23D5471607F4}"/>
              </a:ext>
            </a:extLst>
          </p:cNvPr>
          <p:cNvSpPr txBox="1"/>
          <p:nvPr/>
        </p:nvSpPr>
        <p:spPr>
          <a:xfrm>
            <a:off x="2362200" y="1187440"/>
            <a:ext cx="14570963"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How Many salaries  &gt;50K and  &lt;=50k?</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02</a:t>
            </a:r>
          </a:p>
        </p:txBody>
      </p:sp>
    </p:spTree>
    <p:extLst>
      <p:ext uri="{BB962C8B-B14F-4D97-AF65-F5344CB8AC3E}">
        <p14:creationId xmlns:p14="http://schemas.microsoft.com/office/powerpoint/2010/main" val="1348317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95410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(50000,508522)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(50001,491478)</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02</a:t>
            </a:r>
          </a:p>
        </p:txBody>
      </p:sp>
    </p:spTree>
    <p:extLst>
      <p:ext uri="{BB962C8B-B14F-4D97-AF65-F5344CB8AC3E}">
        <p14:creationId xmlns:p14="http://schemas.microsoft.com/office/powerpoint/2010/main" val="1774626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native_country</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group_native_country</a:t>
            </a:r>
            <a:r>
              <a:rPr kumimoji="0" lang="en-US" sz="2800" i="0" u="none" strike="noStrike" kern="1200" cap="none" spc="0" normalizeH="0" baseline="0" noProof="0" dirty="0">
                <a:ln>
                  <a:noFill/>
                </a:ln>
                <a:effectLst/>
                <a:uLnTx/>
                <a:uFillTx/>
                <a:latin typeface="Calibri"/>
                <a:ea typeface="+mn-ea"/>
                <a:cs typeface="+mn-cs"/>
              </a:rPr>
              <a:t> = GROUP adult by </a:t>
            </a:r>
            <a:r>
              <a:rPr kumimoji="0" lang="en-US" sz="2800" i="0" u="none" strike="noStrike" kern="1200" cap="none" spc="0" normalizeH="0" baseline="0" noProof="0" dirty="0" err="1">
                <a:ln>
                  <a:noFill/>
                </a:ln>
                <a:effectLst/>
                <a:uLnTx/>
                <a:uFillTx/>
                <a:latin typeface="Calibri"/>
                <a:ea typeface="+mn-ea"/>
                <a:cs typeface="+mn-cs"/>
              </a:rPr>
              <a:t>native_country</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count_native_country</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group_native_country</a:t>
            </a:r>
            <a:r>
              <a:rPr kumimoji="0" lang="en-US" sz="2800" i="0" u="none" strike="noStrike" kern="1200" cap="none" spc="0" normalizeH="0" baseline="0" noProof="0" dirty="0">
                <a:ln>
                  <a:noFill/>
                </a:ln>
                <a:effectLst/>
                <a:uLnTx/>
                <a:uFillTx/>
                <a:latin typeface="Calibri"/>
                <a:ea typeface="+mn-ea"/>
                <a:cs typeface="+mn-cs"/>
              </a:rPr>
              <a:t> GENERATE group as </a:t>
            </a:r>
            <a:r>
              <a:rPr kumimoji="0" lang="en-US" sz="2800" i="0" u="none" strike="noStrike" kern="1200" cap="none" spc="0" normalizeH="0" baseline="0" noProof="0" dirty="0" err="1">
                <a:ln>
                  <a:noFill/>
                </a:ln>
                <a:effectLst/>
                <a:uLnTx/>
                <a:uFillTx/>
                <a:latin typeface="Calibri"/>
                <a:ea typeface="+mn-ea"/>
                <a:cs typeface="+mn-cs"/>
              </a:rPr>
              <a:t>native_country</a:t>
            </a:r>
            <a:r>
              <a:rPr kumimoji="0" lang="en-US" sz="2800" i="0" u="none" strike="noStrike" kern="1200" cap="none" spc="0" normalizeH="0" baseline="0" noProof="0" dirty="0">
                <a:ln>
                  <a:noFill/>
                </a:ln>
                <a:effectLst/>
                <a:uLnTx/>
                <a:uFillTx/>
                <a:latin typeface="Calibri"/>
                <a:ea typeface="+mn-ea"/>
                <a:cs typeface="+mn-cs"/>
              </a:rPr>
              <a:t>, COUNT(adult. </a:t>
            </a:r>
            <a:r>
              <a:rPr kumimoji="0" lang="en-US" sz="2800" i="0" u="none" strike="noStrike" kern="1200" cap="none" spc="0" normalizeH="0" baseline="0" noProof="0" dirty="0" err="1">
                <a:ln>
                  <a:noFill/>
                </a:ln>
                <a:effectLst/>
                <a:uLnTx/>
                <a:uFillTx/>
                <a:latin typeface="Calibri"/>
                <a:ea typeface="+mn-ea"/>
                <a:cs typeface="+mn-cs"/>
              </a:rPr>
              <a:t>native_country</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count_native_country</a:t>
            </a:r>
            <a:r>
              <a:rPr kumimoji="0" lang="en-US" sz="2800" i="0" u="none" strike="noStrike" kern="1200" cap="none" spc="0" normalizeH="0" baseline="0" noProof="0" dirty="0">
                <a:ln>
                  <a:noFill/>
                </a:ln>
                <a:effectLst/>
                <a:uLnTx/>
                <a:uFillTx/>
                <a:latin typeface="Calibri"/>
                <a:ea typeface="+mn-ea"/>
                <a:cs typeface="+mn-cs"/>
              </a:rPr>
              <a:t>;</a:t>
            </a:r>
            <a:endParaRPr kumimoji="0" lang="ar-SA" sz="2800" i="0" u="none" strike="noStrike" kern="1200" cap="none" spc="0" normalizeH="0" baseline="0" noProof="0" dirty="0">
              <a:ln>
                <a:noFill/>
              </a:ln>
              <a:effectLst/>
              <a:uLnTx/>
              <a:uFillTx/>
              <a:latin typeface="Calibri"/>
              <a:ea typeface="+mn-ea"/>
              <a:cs typeface="Arial" panose="020B0604020202020204" pitchFamily="34" charset="0"/>
            </a:endParaRPr>
          </a:p>
        </p:txBody>
      </p:sp>
      <p:sp>
        <p:nvSpPr>
          <p:cNvPr id="7" name="TextBox 51">
            <a:extLst>
              <a:ext uri="{FF2B5EF4-FFF2-40B4-BE49-F238E27FC236}">
                <a16:creationId xmlns:a16="http://schemas.microsoft.com/office/drawing/2014/main" id="{67212F05-077D-E416-AF48-23D5471607F4}"/>
              </a:ext>
            </a:extLst>
          </p:cNvPr>
          <p:cNvSpPr txBox="1"/>
          <p:nvPr/>
        </p:nvSpPr>
        <p:spPr>
          <a:xfrm>
            <a:off x="2237678" y="1298648"/>
            <a:ext cx="15925800"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The numbers of instance in each country?</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03</a:t>
            </a:r>
          </a:p>
        </p:txBody>
      </p:sp>
    </p:spTree>
    <p:extLst>
      <p:ext uri="{BB962C8B-B14F-4D97-AF65-F5344CB8AC3E}">
        <p14:creationId xmlns:p14="http://schemas.microsoft.com/office/powerpoint/2010/main" val="1346223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173206" y="3263819"/>
            <a:ext cx="16215554" cy="4947053"/>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73780" y="2777029"/>
            <a:ext cx="16215554"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315902" y="3776748"/>
            <a:ext cx="8260874"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(Cuba,23186)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(Hong,22882)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(Iran,22964)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(Laos,22788)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(Peru,23227)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(China,23312)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(Haiti,22979)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(India,23193)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(Italy,23205)</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03</a:t>
            </a:r>
          </a:p>
        </p:txBody>
      </p:sp>
    </p:spTree>
    <p:extLst>
      <p:ext uri="{BB962C8B-B14F-4D97-AF65-F5344CB8AC3E}">
        <p14:creationId xmlns:p14="http://schemas.microsoft.com/office/powerpoint/2010/main" val="3760137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Filtering by capital gain&gt; capital loss?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filter_gain_grater_loss</a:t>
            </a:r>
            <a:r>
              <a:rPr kumimoji="0" lang="en-US" sz="2800" i="0" u="none" strike="noStrike" kern="1200" cap="none" spc="0" normalizeH="0" baseline="0" noProof="0" dirty="0">
                <a:ln>
                  <a:noFill/>
                </a:ln>
                <a:effectLst/>
                <a:uLnTx/>
                <a:uFillTx/>
                <a:latin typeface="Calibri"/>
                <a:ea typeface="+mn-ea"/>
                <a:cs typeface="+mn-cs"/>
              </a:rPr>
              <a:t>= FILTER adult BY (</a:t>
            </a:r>
            <a:r>
              <a:rPr kumimoji="0" lang="en-US" sz="2800" i="0" u="none" strike="noStrike" kern="1200" cap="none" spc="0" normalizeH="0" baseline="0" noProof="0" dirty="0" err="1">
                <a:ln>
                  <a:noFill/>
                </a:ln>
                <a:effectLst/>
                <a:uLnTx/>
                <a:uFillTx/>
                <a:latin typeface="Calibri"/>
                <a:ea typeface="+mn-ea"/>
                <a:cs typeface="+mn-cs"/>
              </a:rPr>
              <a:t>capital_gain</a:t>
            </a:r>
            <a:r>
              <a:rPr kumimoji="0" lang="en-US" sz="2800" i="0" u="none" strike="noStrike" kern="1200" cap="none" spc="0" normalizeH="0" baseline="0" noProof="0" dirty="0">
                <a:ln>
                  <a:noFill/>
                </a:ln>
                <a:effectLst/>
                <a:uLnTx/>
                <a:uFillTx/>
                <a:latin typeface="Calibri"/>
                <a:ea typeface="+mn-ea"/>
                <a:cs typeface="+mn-cs"/>
              </a:rPr>
              <a:t>&gt;</a:t>
            </a:r>
            <a:r>
              <a:rPr kumimoji="0" lang="en-US" sz="2800" i="0" u="none" strike="noStrike" kern="1200" cap="none" spc="0" normalizeH="0" baseline="0" noProof="0" dirty="0" err="1">
                <a:ln>
                  <a:noFill/>
                </a:ln>
                <a:effectLst/>
                <a:uLnTx/>
                <a:uFillTx/>
                <a:latin typeface="Calibri"/>
                <a:ea typeface="+mn-ea"/>
                <a:cs typeface="+mn-cs"/>
              </a:rPr>
              <a:t>capital_loss</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group_gain_grater_loss</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filter_gain_grater_loss</a:t>
            </a:r>
            <a:r>
              <a:rPr kumimoji="0" lang="en-US" sz="2800" i="0" u="none" strike="noStrike" kern="1200" cap="none" spc="0" normalizeH="0" baseline="0" noProof="0" dirty="0">
                <a:ln>
                  <a:noFill/>
                </a:ln>
                <a:effectLst/>
                <a:uLnTx/>
                <a:uFillTx/>
                <a:latin typeface="Calibri"/>
                <a:ea typeface="+mn-ea"/>
                <a:cs typeface="+mn-cs"/>
              </a:rPr>
              <a:t>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count_gain_grater_loss</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group_gain_grater_loss</a:t>
            </a:r>
            <a:r>
              <a:rPr kumimoji="0" lang="en-US" sz="2800" i="0" u="none" strike="noStrike" kern="1200" cap="none" spc="0" normalizeH="0" baseline="0" noProof="0" dirty="0">
                <a:ln>
                  <a:noFill/>
                </a:ln>
                <a:effectLst/>
                <a:uLnTx/>
                <a:uFillTx/>
                <a:latin typeface="Calibri"/>
                <a:ea typeface="+mn-ea"/>
                <a:cs typeface="+mn-cs"/>
              </a:rPr>
              <a:t> GENERATE COUNT(</a:t>
            </a:r>
            <a:r>
              <a:rPr kumimoji="0" lang="en-US" sz="2800" i="0" u="none" strike="noStrike" kern="1200" cap="none" spc="0" normalizeH="0" baseline="0" noProof="0" dirty="0" err="1">
                <a:ln>
                  <a:noFill/>
                </a:ln>
                <a:effectLst/>
                <a:uLnTx/>
                <a:uFillTx/>
                <a:latin typeface="Calibri"/>
                <a:ea typeface="+mn-ea"/>
                <a:cs typeface="+mn-cs"/>
              </a:rPr>
              <a:t>filter_gain_grater_loss</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count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count_gain_grater_loss</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828800" y="1228155"/>
            <a:ext cx="15925800" cy="166199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many dose have capital gain grater than the capital loss?</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04</a:t>
            </a:r>
          </a:p>
        </p:txBody>
      </p:sp>
    </p:spTree>
    <p:extLst>
      <p:ext uri="{BB962C8B-B14F-4D97-AF65-F5344CB8AC3E}">
        <p14:creationId xmlns:p14="http://schemas.microsoft.com/office/powerpoint/2010/main" val="9629128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a:ln>
                  <a:noFill/>
                </a:ln>
                <a:effectLst/>
                <a:uLnTx/>
                <a:uFillTx/>
                <a:latin typeface="Calibri"/>
                <a:ea typeface="+mn-ea"/>
                <a:cs typeface="+mn-cs"/>
              </a:rPr>
              <a:t>(786310)</a:t>
            </a:r>
            <a:endParaRPr kumimoji="0" lang="en-US" sz="2800" i="0" u="none" strike="noStrike" kern="1200" cap="none" spc="0" normalizeH="0" baseline="0" noProof="0" dirty="0">
              <a:ln>
                <a:noFill/>
              </a:ln>
              <a:effectLst/>
              <a:uLnTx/>
              <a:uFillTx/>
              <a:latin typeface="Calibri"/>
              <a:ea typeface="+mn-ea"/>
              <a:cs typeface="+mn-cs"/>
            </a:endParaRP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04</a:t>
            </a:r>
          </a:p>
        </p:txBody>
      </p:sp>
    </p:spTree>
    <p:extLst>
      <p:ext uri="{BB962C8B-B14F-4D97-AF65-F5344CB8AC3E}">
        <p14:creationId xmlns:p14="http://schemas.microsoft.com/office/powerpoint/2010/main" val="25878218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267765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group_race</a:t>
            </a:r>
            <a:r>
              <a:rPr kumimoji="0" lang="en-US" sz="2800" i="0" u="none" strike="noStrike" kern="1200" cap="none" spc="0" normalizeH="0" baseline="0" noProof="0" dirty="0">
                <a:ln>
                  <a:noFill/>
                </a:ln>
                <a:effectLst/>
                <a:uLnTx/>
                <a:uFillTx/>
                <a:latin typeface="Calibri"/>
                <a:ea typeface="+mn-ea"/>
                <a:cs typeface="+mn-cs"/>
              </a:rPr>
              <a:t> = GROUP adult by 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count_race</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group_race</a:t>
            </a:r>
            <a:r>
              <a:rPr kumimoji="0" lang="en-US" sz="2800" i="0" u="none" strike="noStrike" kern="1200" cap="none" spc="0" normalizeH="0" baseline="0" noProof="0" dirty="0">
                <a:ln>
                  <a:noFill/>
                </a:ln>
                <a:effectLst/>
                <a:uLnTx/>
                <a:uFillTx/>
                <a:latin typeface="Calibri"/>
                <a:ea typeface="+mn-ea"/>
                <a:cs typeface="+mn-cs"/>
              </a:rPr>
              <a:t> GENERATE group as race, COUNT(</a:t>
            </a:r>
            <a:r>
              <a:rPr kumimoji="0" lang="en-US" sz="2800" i="0" u="none" strike="noStrike" kern="1200" cap="none" spc="0" normalizeH="0" baseline="0" noProof="0" dirty="0" err="1">
                <a:ln>
                  <a:noFill/>
                </a:ln>
                <a:effectLst/>
                <a:uLnTx/>
                <a:uFillTx/>
                <a:latin typeface="Calibri"/>
                <a:ea typeface="+mn-ea"/>
                <a:cs typeface="+mn-cs"/>
              </a:rPr>
              <a:t>adult.race</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count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count_race</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3962400" y="1324767"/>
            <a:ext cx="15925800" cy="1107996"/>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many races are there?</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05</a:t>
            </a:r>
          </a:p>
        </p:txBody>
      </p:sp>
    </p:spTree>
    <p:extLst>
      <p:ext uri="{BB962C8B-B14F-4D97-AF65-F5344CB8AC3E}">
        <p14:creationId xmlns:p14="http://schemas.microsoft.com/office/powerpoint/2010/main" val="572576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39193" y="2800974"/>
            <a:ext cx="16108931"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73781" y="2777029"/>
            <a:ext cx="16215552"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382304" y="3750407"/>
            <a:ext cx="6719174" cy="2246769"/>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(Black,196853)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(Other,193367)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(White,221239)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(Amer-Indian-Eskimo,194177)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(Asian-Pac-Islander,194364)</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05</a:t>
            </a:r>
          </a:p>
        </p:txBody>
      </p:sp>
    </p:spTree>
    <p:extLst>
      <p:ext uri="{BB962C8B-B14F-4D97-AF65-F5344CB8AC3E}">
        <p14:creationId xmlns:p14="http://schemas.microsoft.com/office/powerpoint/2010/main" val="3639419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group_education_num</a:t>
            </a:r>
            <a:r>
              <a:rPr kumimoji="0" lang="en-US" sz="2800" i="0" u="none" strike="noStrike" kern="1200" cap="none" spc="0" normalizeH="0" baseline="0" noProof="0" dirty="0">
                <a:ln>
                  <a:noFill/>
                </a:ln>
                <a:effectLst/>
                <a:uLnTx/>
                <a:uFillTx/>
                <a:latin typeface="Calibri"/>
                <a:ea typeface="+mn-ea"/>
                <a:cs typeface="+mn-cs"/>
              </a:rPr>
              <a:t> = GROUP adult by </a:t>
            </a:r>
            <a:r>
              <a:rPr kumimoji="0" lang="en-US" sz="2800" i="0" u="none" strike="noStrike" kern="1200" cap="none" spc="0" normalizeH="0" baseline="0" noProof="0" dirty="0" err="1">
                <a:ln>
                  <a:noFill/>
                </a:ln>
                <a:effectLst/>
                <a:uLnTx/>
                <a:uFillTx/>
                <a:latin typeface="Calibri"/>
                <a:ea typeface="+mn-ea"/>
                <a:cs typeface="+mn-cs"/>
              </a:rPr>
              <a:t>education_num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count_education_num</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group_education_num</a:t>
            </a:r>
            <a:r>
              <a:rPr kumimoji="0" lang="en-US" sz="2800" i="0" u="none" strike="noStrike" kern="1200" cap="none" spc="0" normalizeH="0" baseline="0" noProof="0" dirty="0">
                <a:ln>
                  <a:noFill/>
                </a:ln>
                <a:effectLst/>
                <a:uLnTx/>
                <a:uFillTx/>
                <a:latin typeface="Calibri"/>
                <a:ea typeface="+mn-ea"/>
                <a:cs typeface="+mn-cs"/>
              </a:rPr>
              <a:t> GENERATE group as </a:t>
            </a:r>
            <a:r>
              <a:rPr kumimoji="0" lang="en-US" sz="2800" i="0" u="none" strike="noStrike" kern="1200" cap="none" spc="0" normalizeH="0" baseline="0" noProof="0" dirty="0" err="1">
                <a:ln>
                  <a:noFill/>
                </a:ln>
                <a:effectLst/>
                <a:uLnTx/>
                <a:uFillTx/>
                <a:latin typeface="Calibri"/>
                <a:ea typeface="+mn-ea"/>
                <a:cs typeface="+mn-cs"/>
              </a:rPr>
              <a:t>education_num</a:t>
            </a:r>
            <a:r>
              <a:rPr kumimoji="0" lang="en-US" sz="2800" i="0" u="none" strike="noStrike" kern="1200" cap="none" spc="0" normalizeH="0" baseline="0" noProof="0" dirty="0">
                <a:ln>
                  <a:noFill/>
                </a:ln>
                <a:effectLst/>
                <a:uLnTx/>
                <a:uFillTx/>
                <a:latin typeface="Calibri"/>
                <a:ea typeface="+mn-ea"/>
                <a:cs typeface="+mn-cs"/>
              </a:rPr>
              <a:t>, COUNT(</a:t>
            </a:r>
            <a:r>
              <a:rPr kumimoji="0" lang="en-US" sz="2800" i="0" u="none" strike="noStrike" kern="1200" cap="none" spc="0" normalizeH="0" baseline="0" noProof="0" dirty="0" err="1">
                <a:ln>
                  <a:noFill/>
                </a:ln>
                <a:effectLst/>
                <a:uLnTx/>
                <a:uFillTx/>
                <a:latin typeface="Calibri"/>
                <a:ea typeface="+mn-ea"/>
                <a:cs typeface="+mn-cs"/>
              </a:rPr>
              <a:t>adult.education_num</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order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order_count_education_num</a:t>
            </a:r>
            <a:r>
              <a:rPr kumimoji="0" lang="en-US" sz="2800" i="0" u="none" strike="noStrike" kern="1200" cap="none" spc="0" normalizeH="0" baseline="0" noProof="0" dirty="0">
                <a:ln>
                  <a:noFill/>
                </a:ln>
                <a:effectLst/>
                <a:uLnTx/>
                <a:uFillTx/>
                <a:latin typeface="Calibri"/>
                <a:ea typeface="+mn-ea"/>
                <a:cs typeface="+mn-cs"/>
              </a:rPr>
              <a:t> = ORDER  </a:t>
            </a:r>
            <a:r>
              <a:rPr kumimoji="0" lang="en-US" sz="2800" i="0" u="none" strike="noStrike" kern="1200" cap="none" spc="0" normalizeH="0" baseline="0" noProof="0" dirty="0" err="1">
                <a:ln>
                  <a:noFill/>
                </a:ln>
                <a:effectLst/>
                <a:uLnTx/>
                <a:uFillTx/>
                <a:latin typeface="Calibri"/>
                <a:ea typeface="+mn-ea"/>
                <a:cs typeface="+mn-cs"/>
              </a:rPr>
              <a:t>count_education_num</a:t>
            </a:r>
            <a:r>
              <a:rPr kumimoji="0" lang="en-US" sz="2800" i="0" u="none" strike="noStrike" kern="1200" cap="none" spc="0" normalizeH="0" baseline="0" noProof="0" dirty="0">
                <a:ln>
                  <a:noFill/>
                </a:ln>
                <a:effectLst/>
                <a:uLnTx/>
                <a:uFillTx/>
                <a:latin typeface="Calibri"/>
                <a:ea typeface="+mn-ea"/>
                <a:cs typeface="+mn-cs"/>
              </a:rPr>
              <a:t> BY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 DESC;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count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order_count_education_num</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659869" y="1373395"/>
            <a:ext cx="15925800" cy="101566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Highest count of education num, desc order?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06</a:t>
            </a:r>
          </a:p>
        </p:txBody>
      </p:sp>
    </p:spTree>
    <p:extLst>
      <p:ext uri="{BB962C8B-B14F-4D97-AF65-F5344CB8AC3E}">
        <p14:creationId xmlns:p14="http://schemas.microsoft.com/office/powerpoint/2010/main" val="2680763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(9,70891)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(10,67427)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(13,65664)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(14,62508)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(11,61947)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(12,61728)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(7,61579)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(6,61502)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(15,61366)</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06</a:t>
            </a:r>
          </a:p>
        </p:txBody>
      </p:sp>
    </p:spTree>
    <p:extLst>
      <p:ext uri="{BB962C8B-B14F-4D97-AF65-F5344CB8AC3E}">
        <p14:creationId xmlns:p14="http://schemas.microsoft.com/office/powerpoint/2010/main" val="4105746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8038" y="5192608"/>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709204"/>
            <a:ext cx="1273715" cy="1273715"/>
          </a:xfrm>
          <a:prstGeom prst="rect">
            <a:avLst/>
          </a:prstGeom>
        </p:spPr>
      </p:pic>
      <p:pic>
        <p:nvPicPr>
          <p:cNvPr id="24" name="Picture 2">
            <a:extLst>
              <a:ext uri="{FF2B5EF4-FFF2-40B4-BE49-F238E27FC236}">
                <a16:creationId xmlns:a16="http://schemas.microsoft.com/office/drawing/2014/main" id="{65E2439A-3B17-52AF-8479-675B256BB823}"/>
              </a:ext>
            </a:extLst>
          </p:cNvPr>
          <p:cNvPicPr>
            <a:picLocks noGrp="1" noRot="1" noChangeAspect="1" noMove="1" noResize="1" noEditPoints="1" noAdjustHandles="1" noChangeArrowheads="1" noChangeShapeType="1" noCrop="1"/>
          </p:cNvPicPr>
          <p:nvPr/>
        </p:nvPicPr>
        <p:blipFill>
          <a:blip r:embed="rId12">
            <a:alphaModFix amt="60000"/>
          </a:blip>
          <a:srcRect t="7812" b="7812"/>
          <a:stretch>
            <a:fillRect/>
          </a:stretch>
        </p:blipFill>
        <p:spPr>
          <a:xfrm>
            <a:off x="0" y="44382"/>
            <a:ext cx="18288000" cy="10287000"/>
          </a:xfrm>
          <a:prstGeom prst="rect">
            <a:avLst/>
          </a:prstGeom>
        </p:spPr>
      </p:pic>
      <p:sp>
        <p:nvSpPr>
          <p:cNvPr id="2" name="TextBox 51">
            <a:extLst>
              <a:ext uri="{FF2B5EF4-FFF2-40B4-BE49-F238E27FC236}">
                <a16:creationId xmlns:a16="http://schemas.microsoft.com/office/drawing/2014/main" id="{6774990E-5FD7-D0DE-7023-8B25C40E1A95}"/>
              </a:ext>
            </a:extLst>
          </p:cNvPr>
          <p:cNvSpPr txBox="1"/>
          <p:nvPr/>
        </p:nvSpPr>
        <p:spPr>
          <a:xfrm>
            <a:off x="2922690" y="480004"/>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Objective</a:t>
            </a:r>
          </a:p>
        </p:txBody>
      </p:sp>
      <p:grpSp>
        <p:nvGrpSpPr>
          <p:cNvPr id="3" name="Group 7">
            <a:extLst>
              <a:ext uri="{FF2B5EF4-FFF2-40B4-BE49-F238E27FC236}">
                <a16:creationId xmlns:a16="http://schemas.microsoft.com/office/drawing/2014/main" id="{77D2E147-E74A-CAFE-3E31-243475376F26}"/>
              </a:ext>
            </a:extLst>
          </p:cNvPr>
          <p:cNvGrpSpPr/>
          <p:nvPr/>
        </p:nvGrpSpPr>
        <p:grpSpPr>
          <a:xfrm>
            <a:off x="2262679" y="2735151"/>
            <a:ext cx="14122260" cy="5508757"/>
            <a:chOff x="0" y="0"/>
            <a:chExt cx="7673225" cy="3124015"/>
          </a:xfrm>
        </p:grpSpPr>
        <p:sp>
          <p:nvSpPr>
            <p:cNvPr id="4" name="Freeform 8">
              <a:extLst>
                <a:ext uri="{FF2B5EF4-FFF2-40B4-BE49-F238E27FC236}">
                  <a16:creationId xmlns:a16="http://schemas.microsoft.com/office/drawing/2014/main" id="{8D1C1F0B-EE8E-BA03-6222-0AF69370810C}"/>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solidFill>
              <a:srgbClr val="D9E3EB">
                <a:alpha val="42745"/>
              </a:srgbClr>
            </a:solidFill>
          </p:spPr>
        </p:sp>
      </p:grpSp>
      <p:sp>
        <p:nvSpPr>
          <p:cNvPr id="15" name="TextBox 2">
            <a:extLst>
              <a:ext uri="{FF2B5EF4-FFF2-40B4-BE49-F238E27FC236}">
                <a16:creationId xmlns:a16="http://schemas.microsoft.com/office/drawing/2014/main" id="{3B8BF05B-C8C8-2F46-F836-5E2D31DECF0B}"/>
              </a:ext>
            </a:extLst>
          </p:cNvPr>
          <p:cNvSpPr txBox="1"/>
          <p:nvPr/>
        </p:nvSpPr>
        <p:spPr>
          <a:xfrm>
            <a:off x="2349589" y="4623865"/>
            <a:ext cx="14035350" cy="2393412"/>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6B81A6"/>
                </a:solidFill>
                <a:effectLst/>
                <a:uLnTx/>
                <a:uFillTx/>
                <a:latin typeface="Times New Roman" panose="02020603050405020304" pitchFamily="18" charset="0"/>
                <a:ea typeface="+mn-ea"/>
                <a:cs typeface="Times New Roman" panose="02020603050405020304" pitchFamily="18" charset="0"/>
              </a:rPr>
              <a:t>Our objective is to study a dataset that is not representative and what is the effect of decision makers about the EDA and the dashboard of this data.</a:t>
            </a:r>
          </a:p>
        </p:txBody>
      </p:sp>
    </p:spTree>
    <p:extLst>
      <p:ext uri="{BB962C8B-B14F-4D97-AF65-F5344CB8AC3E}">
        <p14:creationId xmlns:p14="http://schemas.microsoft.com/office/powerpoint/2010/main" val="132890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475335" cy="483209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Masters_Filter</a:t>
            </a:r>
            <a:r>
              <a:rPr kumimoji="0" lang="en-US" sz="2800" i="0" u="none" strike="noStrike" kern="1200" cap="none" spc="0" normalizeH="0" baseline="0" noProof="0" dirty="0">
                <a:ln>
                  <a:noFill/>
                </a:ln>
                <a:effectLst/>
                <a:uLnTx/>
                <a:uFillTx/>
                <a:latin typeface="Calibri"/>
                <a:ea typeface="+mn-ea"/>
                <a:cs typeface="+mn-cs"/>
              </a:rPr>
              <a:t> = FILTER adult BY education == 'Masters' and salary =='50001';</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workclass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group_workclass</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Masters_Filter</a:t>
            </a:r>
            <a:r>
              <a:rPr kumimoji="0" lang="en-US" sz="2800" i="0" u="none" strike="noStrike" kern="1200" cap="none" spc="0" normalizeH="0" baseline="0" noProof="0" dirty="0">
                <a:ln>
                  <a:noFill/>
                </a:ln>
                <a:effectLst/>
                <a:uLnTx/>
                <a:uFillTx/>
                <a:latin typeface="Calibri"/>
                <a:ea typeface="+mn-ea"/>
                <a:cs typeface="+mn-cs"/>
              </a:rPr>
              <a:t> by </a:t>
            </a:r>
            <a:r>
              <a:rPr kumimoji="0" lang="en-US" sz="2800" i="0" u="none" strike="noStrike" kern="1200" cap="none" spc="0" normalizeH="0" baseline="0" noProof="0" dirty="0" err="1">
                <a:ln>
                  <a:noFill/>
                </a:ln>
                <a:effectLst/>
                <a:uLnTx/>
                <a:uFillTx/>
                <a:latin typeface="Calibri"/>
                <a:ea typeface="+mn-ea"/>
                <a:cs typeface="+mn-cs"/>
              </a:rPr>
              <a:t>workclass</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count_workclass</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group_workclass</a:t>
            </a:r>
            <a:r>
              <a:rPr kumimoji="0" lang="en-US" sz="2800" i="0" u="none" strike="noStrike" kern="1200" cap="none" spc="0" normalizeH="0" baseline="0" noProof="0" dirty="0">
                <a:ln>
                  <a:noFill/>
                </a:ln>
                <a:effectLst/>
                <a:uLnTx/>
                <a:uFillTx/>
                <a:latin typeface="Calibri"/>
                <a:ea typeface="+mn-ea"/>
                <a:cs typeface="+mn-cs"/>
              </a:rPr>
              <a:t> GENERATE group as </a:t>
            </a:r>
            <a:r>
              <a:rPr kumimoji="0" lang="en-US" sz="2800" i="0" u="none" strike="noStrike" kern="1200" cap="none" spc="0" normalizeH="0" baseline="0" noProof="0" dirty="0" err="1">
                <a:ln>
                  <a:noFill/>
                </a:ln>
                <a:effectLst/>
                <a:uLnTx/>
                <a:uFillTx/>
                <a:latin typeface="Calibri"/>
                <a:ea typeface="+mn-ea"/>
                <a:cs typeface="+mn-cs"/>
              </a:rPr>
              <a:t>workclass</a:t>
            </a:r>
            <a:r>
              <a:rPr kumimoji="0" lang="en-US" sz="2800" i="0" u="none" strike="noStrike" kern="1200" cap="none" spc="0" normalizeH="0" baseline="0" noProof="0" dirty="0">
                <a:ln>
                  <a:noFill/>
                </a:ln>
                <a:effectLst/>
                <a:uLnTx/>
                <a:uFillTx/>
                <a:latin typeface="Calibri"/>
                <a:ea typeface="+mn-ea"/>
                <a:cs typeface="+mn-cs"/>
              </a:rPr>
              <a:t>, COUNT(</a:t>
            </a:r>
            <a:r>
              <a:rPr kumimoji="0" lang="en-US" sz="2800" i="0" u="none" strike="noStrike" kern="1200" cap="none" spc="0" normalizeH="0" baseline="0" noProof="0" dirty="0" err="1">
                <a:ln>
                  <a:noFill/>
                </a:ln>
                <a:effectLst/>
                <a:uLnTx/>
                <a:uFillTx/>
                <a:latin typeface="Calibri"/>
                <a:ea typeface="+mn-ea"/>
                <a:cs typeface="+mn-cs"/>
              </a:rPr>
              <a:t>Masters_Filter.workclass</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Order the result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order_count_workclass</a:t>
            </a:r>
            <a:r>
              <a:rPr kumimoji="0" lang="en-US" sz="2800" i="0" u="none" strike="noStrike" kern="1200" cap="none" spc="0" normalizeH="0" baseline="0" noProof="0" dirty="0">
                <a:ln>
                  <a:noFill/>
                </a:ln>
                <a:effectLst/>
                <a:uLnTx/>
                <a:uFillTx/>
                <a:latin typeface="Calibri"/>
                <a:ea typeface="+mn-ea"/>
                <a:cs typeface="+mn-cs"/>
              </a:rPr>
              <a:t> = ORDER  </a:t>
            </a:r>
            <a:r>
              <a:rPr kumimoji="0" lang="en-US" sz="2800" i="0" u="none" strike="noStrike" kern="1200" cap="none" spc="0" normalizeH="0" baseline="0" noProof="0" dirty="0" err="1">
                <a:ln>
                  <a:noFill/>
                </a:ln>
                <a:effectLst/>
                <a:uLnTx/>
                <a:uFillTx/>
                <a:latin typeface="Calibri"/>
                <a:ea typeface="+mn-ea"/>
                <a:cs typeface="+mn-cs"/>
              </a:rPr>
              <a:t>count_workclass</a:t>
            </a:r>
            <a:r>
              <a:rPr kumimoji="0" lang="en-US" sz="2800" i="0" u="none" strike="noStrike" kern="1200" cap="none" spc="0" normalizeH="0" baseline="0" noProof="0" dirty="0">
                <a:ln>
                  <a:noFill/>
                </a:ln>
                <a:effectLst/>
                <a:uLnTx/>
                <a:uFillTx/>
                <a:latin typeface="Calibri"/>
                <a:ea typeface="+mn-ea"/>
                <a:cs typeface="+mn-cs"/>
              </a:rPr>
              <a:t> BY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 DESC;</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order_count_workclass</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828800" y="1115963"/>
            <a:ext cx="15925800" cy="166199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the Work class that education is Masters and salary greater than 50k in desc order?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07</a:t>
            </a:r>
          </a:p>
        </p:txBody>
      </p:sp>
    </p:spTree>
    <p:extLst>
      <p:ext uri="{BB962C8B-B14F-4D97-AF65-F5344CB8AC3E}">
        <p14:creationId xmlns:p14="http://schemas.microsoft.com/office/powerpoint/2010/main" val="2124917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(Private,3894)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(Local-gov,3517)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(Self-emp-not-inc,3460)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(Not-specified,3433)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(Federal-gov,3357)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(Self-emp-inc,3356)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(State-gov,3320)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(Without-pay,3316)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(Never-worked,3265)</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07</a:t>
            </a:r>
          </a:p>
        </p:txBody>
      </p:sp>
    </p:spTree>
    <p:extLst>
      <p:ext uri="{BB962C8B-B14F-4D97-AF65-F5344CB8AC3E}">
        <p14:creationId xmlns:p14="http://schemas.microsoft.com/office/powerpoint/2010/main" val="45544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7516008" cy="483209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marital_status_Filter</a:t>
            </a:r>
            <a:r>
              <a:rPr kumimoji="0" lang="en-US" sz="2800" i="0" u="none" strike="noStrike" kern="1200" cap="none" spc="0" normalizeH="0" baseline="0" noProof="0" dirty="0">
                <a:ln>
                  <a:noFill/>
                </a:ln>
                <a:effectLst/>
                <a:uLnTx/>
                <a:uFillTx/>
                <a:latin typeface="Calibri"/>
                <a:ea typeface="+mn-ea"/>
                <a:cs typeface="+mn-cs"/>
              </a:rPr>
              <a:t> = FILTER adult BY race == 'White' and salary =='50000' and </a:t>
            </a:r>
            <a:r>
              <a:rPr kumimoji="0" lang="en-US" sz="2800" i="0" u="none" strike="noStrike" kern="1200" cap="none" spc="0" normalizeH="0" baseline="0" noProof="0" dirty="0" err="1">
                <a:ln>
                  <a:noFill/>
                </a:ln>
                <a:effectLst/>
                <a:uLnTx/>
                <a:uFillTx/>
                <a:latin typeface="Calibri"/>
                <a:ea typeface="+mn-ea"/>
                <a:cs typeface="+mn-cs"/>
              </a:rPr>
              <a:t>capital_gain</a:t>
            </a:r>
            <a:r>
              <a:rPr kumimoji="0" lang="en-US" sz="2800" i="0" u="none" strike="noStrike" kern="1200" cap="none" spc="0" normalizeH="0" baseline="0" noProof="0" dirty="0">
                <a:ln>
                  <a:noFill/>
                </a:ln>
                <a:effectLst/>
                <a:uLnTx/>
                <a:uFillTx/>
                <a:latin typeface="Calibri"/>
                <a:ea typeface="+mn-ea"/>
                <a:cs typeface="+mn-cs"/>
              </a:rPr>
              <a:t> &lt; 1000;</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marital_status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u="none" strike="noStrike" kern="1200" cap="none" spc="0" normalizeH="0" baseline="0" noProof="0" dirty="0" err="1">
                <a:ln>
                  <a:noFill/>
                </a:ln>
                <a:effectLst/>
                <a:uLnTx/>
                <a:uFillTx/>
                <a:latin typeface="Calibri"/>
                <a:ea typeface="+mn-ea"/>
                <a:cs typeface="+mn-cs"/>
              </a:rPr>
              <a:t>group_All</a:t>
            </a:r>
            <a:r>
              <a:rPr kumimoji="0" lang="en-US" sz="2800" u="none" strike="noStrike" kern="1200" cap="none" spc="0" normalizeH="0" baseline="0" noProof="0" dirty="0">
                <a:ln>
                  <a:noFill/>
                </a:ln>
                <a:effectLst/>
                <a:uLnTx/>
                <a:uFillTx/>
                <a:latin typeface="Calibri"/>
                <a:ea typeface="+mn-ea"/>
                <a:cs typeface="+mn-cs"/>
              </a:rPr>
              <a:t> = GROUP </a:t>
            </a:r>
            <a:r>
              <a:rPr kumimoji="0" lang="en-US" sz="2800" u="none" strike="noStrike" kern="1200" cap="none" spc="0" normalizeH="0" baseline="0" noProof="0" dirty="0" err="1">
                <a:ln>
                  <a:noFill/>
                </a:ln>
                <a:effectLst/>
                <a:uLnTx/>
                <a:uFillTx/>
                <a:latin typeface="Calibri"/>
                <a:ea typeface="+mn-ea"/>
                <a:cs typeface="+mn-cs"/>
              </a:rPr>
              <a:t>marital_status_Filter</a:t>
            </a:r>
            <a:r>
              <a:rPr kumimoji="0" lang="en-US" sz="2800" u="none" strike="noStrike" kern="1200" cap="none" spc="0" normalizeH="0" baseline="0" noProof="0" dirty="0">
                <a:ln>
                  <a:noFill/>
                </a:ln>
                <a:effectLst/>
                <a:uLnTx/>
                <a:uFillTx/>
                <a:latin typeface="Calibri"/>
                <a:ea typeface="+mn-ea"/>
                <a:cs typeface="+mn-cs"/>
              </a:rPr>
              <a:t> By </a:t>
            </a:r>
            <a:r>
              <a:rPr kumimoji="0" lang="en-US" sz="2800" u="none" strike="noStrike" kern="1200" cap="none" spc="0" normalizeH="0" baseline="0" noProof="0" dirty="0" err="1">
                <a:ln>
                  <a:noFill/>
                </a:ln>
                <a:effectLst/>
                <a:uLnTx/>
                <a:uFillTx/>
                <a:latin typeface="Calibri"/>
                <a:ea typeface="+mn-ea"/>
                <a:cs typeface="+mn-cs"/>
              </a:rPr>
              <a:t>marital_status</a:t>
            </a:r>
            <a:r>
              <a:rPr kumimoji="0" lang="en-US" sz="280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count_marital_status</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GENERATE group as </a:t>
            </a:r>
            <a:r>
              <a:rPr kumimoji="0" lang="en-US" sz="2800" i="0" u="none" strike="noStrike" kern="1200" cap="none" spc="0" normalizeH="0" baseline="0" noProof="0" dirty="0" err="1">
                <a:ln>
                  <a:noFill/>
                </a:ln>
                <a:effectLst/>
                <a:uLnTx/>
                <a:uFillTx/>
                <a:latin typeface="Calibri"/>
                <a:ea typeface="+mn-ea"/>
                <a:cs typeface="+mn-cs"/>
              </a:rPr>
              <a:t>marital_status</a:t>
            </a:r>
            <a:r>
              <a:rPr kumimoji="0" lang="en-US" sz="2800" i="0" u="none" strike="noStrike" kern="1200" cap="none" spc="0" normalizeH="0" baseline="0" noProof="0" dirty="0">
                <a:ln>
                  <a:noFill/>
                </a:ln>
                <a:effectLst/>
                <a:uLnTx/>
                <a:uFillTx/>
                <a:latin typeface="Calibri"/>
                <a:ea typeface="+mn-ea"/>
                <a:cs typeface="+mn-cs"/>
              </a:rPr>
              <a:t> , COUNT(</a:t>
            </a:r>
            <a:r>
              <a:rPr kumimoji="0" lang="en-US" sz="2800" i="0" u="none" strike="noStrike" kern="1200" cap="none" spc="0" normalizeH="0" baseline="0" noProof="0" dirty="0" err="1">
                <a:ln>
                  <a:noFill/>
                </a:ln>
                <a:effectLst/>
                <a:uLnTx/>
                <a:uFillTx/>
                <a:latin typeface="Calibri"/>
                <a:ea typeface="+mn-ea"/>
                <a:cs typeface="+mn-cs"/>
              </a:rPr>
              <a:t>marital_status_Filter.marital_status</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Order the result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order_count_marital_status</a:t>
            </a:r>
            <a:r>
              <a:rPr kumimoji="0" lang="en-US" sz="2800" i="0" u="none" strike="noStrike" kern="1200" cap="none" spc="0" normalizeH="0" baseline="0" noProof="0" dirty="0">
                <a:ln>
                  <a:noFill/>
                </a:ln>
                <a:effectLst/>
                <a:uLnTx/>
                <a:uFillTx/>
                <a:latin typeface="Calibri"/>
                <a:ea typeface="+mn-ea"/>
                <a:cs typeface="+mn-cs"/>
              </a:rPr>
              <a:t> = ORDER  </a:t>
            </a:r>
            <a:r>
              <a:rPr kumimoji="0" lang="en-US" sz="2800" i="0" u="none" strike="noStrike" kern="1200" cap="none" spc="0" normalizeH="0" baseline="0" noProof="0" dirty="0" err="1">
                <a:ln>
                  <a:noFill/>
                </a:ln>
                <a:effectLst/>
                <a:uLnTx/>
                <a:uFillTx/>
                <a:latin typeface="Calibri"/>
                <a:ea typeface="+mn-ea"/>
                <a:cs typeface="+mn-cs"/>
              </a:rPr>
              <a:t>count_marital_status</a:t>
            </a:r>
            <a:r>
              <a:rPr kumimoji="0" lang="en-US" sz="2800" i="0" u="none" strike="noStrike" kern="1200" cap="none" spc="0" normalizeH="0" baseline="0" noProof="0" dirty="0">
                <a:ln>
                  <a:noFill/>
                </a:ln>
                <a:effectLst/>
                <a:uLnTx/>
                <a:uFillTx/>
                <a:latin typeface="Calibri"/>
                <a:ea typeface="+mn-ea"/>
                <a:cs typeface="+mn-cs"/>
              </a:rPr>
              <a:t> BY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 DESC;</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order_count_marital_status</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597549" y="1066520"/>
            <a:ext cx="15925800" cy="166199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Marital status that race is White and capital gain is less than 1000 and salary less than 50k in desc order?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08</a:t>
            </a:r>
          </a:p>
        </p:txBody>
      </p:sp>
    </p:spTree>
    <p:extLst>
      <p:ext uri="{BB962C8B-B14F-4D97-AF65-F5344CB8AC3E}">
        <p14:creationId xmlns:p14="http://schemas.microsoft.com/office/powerpoint/2010/main" val="3295447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(Never-married,8816)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(Married-civ-spouse,7566)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(Divorced,3957)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(Widowed,1396)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(Separated,1331)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(Married-spouse-absent,945)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(Married-AF-spouse,769)</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08</a:t>
            </a:r>
          </a:p>
        </p:txBody>
      </p:sp>
    </p:spTree>
    <p:extLst>
      <p:ext uri="{BB962C8B-B14F-4D97-AF65-F5344CB8AC3E}">
        <p14:creationId xmlns:p14="http://schemas.microsoft.com/office/powerpoint/2010/main" val="3235506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440120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PPL_Filter</a:t>
            </a:r>
            <a:r>
              <a:rPr kumimoji="0" lang="en-US" sz="2800" i="0" u="none" strike="noStrike" kern="1200" cap="none" spc="0" normalizeH="0" baseline="0" noProof="0" dirty="0">
                <a:ln>
                  <a:noFill/>
                </a:ln>
                <a:effectLst/>
                <a:uLnTx/>
                <a:uFillTx/>
                <a:latin typeface="Calibri"/>
                <a:ea typeface="+mn-ea"/>
                <a:cs typeface="+mn-cs"/>
              </a:rPr>
              <a:t> = FILTER adult BY relationship == 'Unmarried' and gender =='Female’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and </a:t>
            </a:r>
            <a:r>
              <a:rPr kumimoji="0" lang="en-US" sz="2800" i="0" u="none" strike="noStrike" kern="1200" cap="none" spc="0" normalizeH="0" baseline="0" noProof="0" dirty="0" err="1">
                <a:ln>
                  <a:noFill/>
                </a:ln>
                <a:effectLst/>
                <a:uLnTx/>
                <a:uFillTx/>
                <a:latin typeface="Calibri"/>
                <a:ea typeface="+mn-ea"/>
                <a:cs typeface="+mn-cs"/>
              </a:rPr>
              <a:t>native_country</a:t>
            </a:r>
            <a:r>
              <a:rPr kumimoji="0" lang="en-US" sz="2800" i="0" u="none" strike="noStrike" kern="1200" cap="none" spc="0" normalizeH="0" baseline="0" noProof="0" dirty="0">
                <a:ln>
                  <a:noFill/>
                </a:ln>
                <a:effectLst/>
                <a:uLnTx/>
                <a:uFillTx/>
                <a:latin typeface="Calibri"/>
                <a:ea typeface="+mn-ea"/>
                <a:cs typeface="+mn-cs"/>
              </a:rPr>
              <a:t> =='United-States’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(education == 'Masters' OR education == 'Bachelors' OR education == 'Doctorate');</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PPL_Filter</a:t>
            </a:r>
            <a:r>
              <a:rPr kumimoji="0" lang="en-US" sz="2800" i="0" u="none" strike="noStrike" kern="1200" cap="none" spc="0" normalizeH="0" baseline="0" noProof="0" dirty="0">
                <a:ln>
                  <a:noFill/>
                </a:ln>
                <a:effectLst/>
                <a:uLnTx/>
                <a:uFillTx/>
                <a:latin typeface="Calibri"/>
                <a:ea typeface="+mn-ea"/>
                <a:cs typeface="+mn-cs"/>
              </a:rPr>
              <a:t> ALL;</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count_PPL</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GENERATE COUNT(</a:t>
            </a:r>
            <a:r>
              <a:rPr kumimoji="0" lang="en-US" sz="2800" i="0" u="none" strike="noStrike" kern="1200" cap="none" spc="0" normalizeH="0" baseline="0" noProof="0" dirty="0" err="1">
                <a:ln>
                  <a:noFill/>
                </a:ln>
                <a:effectLst/>
                <a:uLnTx/>
                <a:uFillTx/>
                <a:latin typeface="Calibri"/>
                <a:ea typeface="+mn-ea"/>
                <a:cs typeface="+mn-cs"/>
              </a:rPr>
              <a:t>PPL_Filter</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count_PPL</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the number of people who is unmarried and female and in US and have Doctorate or Bachelors or Masters degree ?</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09</a:t>
            </a:r>
          </a:p>
        </p:txBody>
      </p:sp>
    </p:spTree>
    <p:extLst>
      <p:ext uri="{BB962C8B-B14F-4D97-AF65-F5344CB8AC3E}">
        <p14:creationId xmlns:p14="http://schemas.microsoft.com/office/powerpoint/2010/main" val="2572704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(670)</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09</a:t>
            </a:r>
          </a:p>
        </p:txBody>
      </p:sp>
    </p:spTree>
    <p:extLst>
      <p:ext uri="{BB962C8B-B14F-4D97-AF65-F5344CB8AC3E}">
        <p14:creationId xmlns:p14="http://schemas.microsoft.com/office/powerpoint/2010/main" val="1941606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occupation_Filter</a:t>
            </a:r>
            <a:r>
              <a:rPr kumimoji="0" lang="en-US" sz="2800" i="0" u="none" strike="noStrike" kern="1200" cap="none" spc="0" normalizeH="0" baseline="0" noProof="0" dirty="0">
                <a:ln>
                  <a:noFill/>
                </a:ln>
                <a:effectLst/>
                <a:uLnTx/>
                <a:uFillTx/>
                <a:latin typeface="Calibri"/>
                <a:ea typeface="+mn-ea"/>
                <a:cs typeface="+mn-cs"/>
              </a:rPr>
              <a:t> = FILTER adult BY race == 'Black' and (occupation == 'Tech-support' or occupation == 'Sales');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groupByAll</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occupation_Filter</a:t>
            </a:r>
            <a:r>
              <a:rPr kumimoji="0" lang="en-US" sz="2800" i="0" u="none" strike="noStrike" kern="1200" cap="none" spc="0" normalizeH="0" baseline="0" noProof="0" dirty="0">
                <a:ln>
                  <a:noFill/>
                </a:ln>
                <a:effectLst/>
                <a:uLnTx/>
                <a:uFillTx/>
                <a:latin typeface="Calibri"/>
                <a:ea typeface="+mn-ea"/>
                <a:cs typeface="+mn-cs"/>
              </a:rPr>
              <a:t> all;</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minimum and maximum capital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min_max_capital_gain</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groupByAll</a:t>
            </a:r>
            <a:r>
              <a:rPr kumimoji="0" lang="en-US" sz="2800" i="0" u="none" strike="noStrike" kern="1200" cap="none" spc="0" normalizeH="0" baseline="0" noProof="0" dirty="0">
                <a:ln>
                  <a:noFill/>
                </a:ln>
                <a:effectLst/>
                <a:uLnTx/>
                <a:uFillTx/>
                <a:latin typeface="Calibri"/>
                <a:ea typeface="+mn-ea"/>
                <a:cs typeface="+mn-cs"/>
              </a:rPr>
              <a:t> GENERATE MIN(</a:t>
            </a:r>
            <a:r>
              <a:rPr kumimoji="0" lang="en-US" sz="2800" i="0" u="none" strike="noStrike" kern="1200" cap="none" spc="0" normalizeH="0" baseline="0" noProof="0" dirty="0" err="1">
                <a:ln>
                  <a:noFill/>
                </a:ln>
                <a:effectLst/>
                <a:uLnTx/>
                <a:uFillTx/>
                <a:latin typeface="Calibri"/>
                <a:ea typeface="+mn-ea"/>
                <a:cs typeface="+mn-cs"/>
              </a:rPr>
              <a:t>occupation_Filter.capital_gain</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Min_capital_gain</a:t>
            </a:r>
            <a:r>
              <a:rPr kumimoji="0" lang="en-US" sz="2800" i="0" u="none" strike="noStrike" kern="1200" cap="none" spc="0" normalizeH="0" baseline="0" noProof="0" dirty="0">
                <a:ln>
                  <a:noFill/>
                </a:ln>
                <a:effectLst/>
                <a:uLnTx/>
                <a:uFillTx/>
                <a:latin typeface="Calibri"/>
                <a:ea typeface="+mn-ea"/>
                <a:cs typeface="+mn-cs"/>
              </a:rPr>
              <a:t>, MAX(</a:t>
            </a:r>
            <a:r>
              <a:rPr kumimoji="0" lang="en-US" sz="2800" i="0" u="none" strike="noStrike" kern="1200" cap="none" spc="0" normalizeH="0" baseline="0" noProof="0" dirty="0" err="1">
                <a:ln>
                  <a:noFill/>
                </a:ln>
                <a:effectLst/>
                <a:uLnTx/>
                <a:uFillTx/>
                <a:latin typeface="Calibri"/>
                <a:ea typeface="+mn-ea"/>
                <a:cs typeface="+mn-cs"/>
              </a:rPr>
              <a:t>occupation_Filter.capital_gain</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Max_capital_gain</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min_max_capital_gain</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Find the minimum and maximum capital gain which is black race and occupation is Tech-support or Sales?</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10</a:t>
            </a:r>
          </a:p>
        </p:txBody>
      </p:sp>
    </p:spTree>
    <p:extLst>
      <p:ext uri="{BB962C8B-B14F-4D97-AF65-F5344CB8AC3E}">
        <p14:creationId xmlns:p14="http://schemas.microsoft.com/office/powerpoint/2010/main" val="40768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(0,99999)</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10</a:t>
            </a:r>
          </a:p>
        </p:txBody>
      </p:sp>
    </p:spTree>
    <p:extLst>
      <p:ext uri="{BB962C8B-B14F-4D97-AF65-F5344CB8AC3E}">
        <p14:creationId xmlns:p14="http://schemas.microsoft.com/office/powerpoint/2010/main" val="3721982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716000"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440120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Private_Filter</a:t>
            </a:r>
            <a:r>
              <a:rPr kumimoji="0" lang="en-US" sz="2800" i="0" u="none" strike="noStrike" kern="1200" cap="none" spc="0" normalizeH="0" baseline="0" noProof="0" dirty="0">
                <a:ln>
                  <a:noFill/>
                </a:ln>
                <a:effectLst/>
                <a:uLnTx/>
                <a:uFillTx/>
                <a:latin typeface="Calibri"/>
                <a:ea typeface="+mn-ea"/>
                <a:cs typeface="+mn-cs"/>
              </a:rPr>
              <a:t> = FILTER adult BY </a:t>
            </a:r>
            <a:r>
              <a:rPr kumimoji="0" lang="en-US" sz="2800" i="0" u="none" strike="noStrike" kern="1200" cap="none" spc="0" normalizeH="0" baseline="0" noProof="0" dirty="0" err="1">
                <a:ln>
                  <a:noFill/>
                </a:ln>
                <a:effectLst/>
                <a:uLnTx/>
                <a:uFillTx/>
                <a:latin typeface="Calibri"/>
                <a:ea typeface="+mn-ea"/>
                <a:cs typeface="+mn-cs"/>
              </a:rPr>
              <a:t>workclass</a:t>
            </a:r>
            <a:r>
              <a:rPr kumimoji="0" lang="en-US" sz="2800" i="0" u="none" strike="noStrike" kern="1200" cap="none" spc="0" normalizeH="0" baseline="0" noProof="0" dirty="0">
                <a:ln>
                  <a:noFill/>
                </a:ln>
                <a:effectLst/>
                <a:uLnTx/>
                <a:uFillTx/>
                <a:latin typeface="Calibri"/>
                <a:ea typeface="+mn-ea"/>
                <a:cs typeface="+mn-cs"/>
              </a:rPr>
              <a:t> == 'Private' and (</a:t>
            </a:r>
            <a:r>
              <a:rPr kumimoji="0" lang="en-US" sz="2800" i="0" u="none" strike="noStrike" kern="1200" cap="none" spc="0" normalizeH="0" baseline="0" noProof="0" dirty="0" err="1">
                <a:ln>
                  <a:noFill/>
                </a:ln>
                <a:effectLst/>
                <a:uLnTx/>
                <a:uFillTx/>
                <a:latin typeface="Calibri"/>
                <a:ea typeface="+mn-ea"/>
                <a:cs typeface="+mn-cs"/>
              </a:rPr>
              <a:t>marital_status</a:t>
            </a:r>
            <a:r>
              <a:rPr kumimoji="0" lang="en-US" sz="2800" i="0" u="none" strike="noStrike" kern="1200" cap="none" spc="0" normalizeH="0" baseline="0" noProof="0" dirty="0">
                <a:ln>
                  <a:noFill/>
                </a:ln>
                <a:effectLst/>
                <a:uLnTx/>
                <a:uFillTx/>
                <a:latin typeface="Calibri"/>
                <a:ea typeface="+mn-ea"/>
                <a:cs typeface="+mn-cs"/>
              </a:rPr>
              <a:t> == 'Never-married' or </a:t>
            </a:r>
            <a:r>
              <a:rPr kumimoji="0" lang="en-US" sz="2800" i="0" u="none" strike="noStrike" kern="1200" cap="none" spc="0" normalizeH="0" baseline="0" noProof="0" dirty="0" err="1">
                <a:ln>
                  <a:noFill/>
                </a:ln>
                <a:effectLst/>
                <a:uLnTx/>
                <a:uFillTx/>
                <a:latin typeface="Calibri"/>
                <a:ea typeface="+mn-ea"/>
                <a:cs typeface="+mn-cs"/>
              </a:rPr>
              <a:t>marital_status</a:t>
            </a:r>
            <a:r>
              <a:rPr kumimoji="0" lang="en-US" sz="2800" i="0" u="none" strike="noStrike" kern="1200" cap="none" spc="0" normalizeH="0" baseline="0" noProof="0" dirty="0">
                <a:ln>
                  <a:noFill/>
                </a:ln>
                <a:effectLst/>
                <a:uLnTx/>
                <a:uFillTx/>
                <a:latin typeface="Calibri"/>
                <a:ea typeface="+mn-ea"/>
                <a:cs typeface="+mn-cs"/>
              </a:rPr>
              <a:t> == 'Divorced');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groupByAll</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Private_Filter</a:t>
            </a:r>
            <a:r>
              <a:rPr kumimoji="0" lang="en-US" sz="2800" i="0" u="none" strike="noStrike" kern="1200" cap="none" spc="0" normalizeH="0" baseline="0" noProof="0" dirty="0">
                <a:ln>
                  <a:noFill/>
                </a:ln>
                <a:effectLst/>
                <a:uLnTx/>
                <a:uFillTx/>
                <a:latin typeface="Calibri"/>
                <a:ea typeface="+mn-ea"/>
                <a:cs typeface="+mn-cs"/>
              </a:rPr>
              <a:t>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minimum and maximum capital gain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min_max_hours</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groupByAll</a:t>
            </a:r>
            <a:r>
              <a:rPr kumimoji="0" lang="en-US" sz="2800" i="0" u="none" strike="noStrike" kern="1200" cap="none" spc="0" normalizeH="0" baseline="0" noProof="0" dirty="0">
                <a:ln>
                  <a:noFill/>
                </a:ln>
                <a:effectLst/>
                <a:uLnTx/>
                <a:uFillTx/>
                <a:latin typeface="Calibri"/>
                <a:ea typeface="+mn-ea"/>
                <a:cs typeface="+mn-cs"/>
              </a:rPr>
              <a:t> GENERATE MIN(</a:t>
            </a:r>
            <a:r>
              <a:rPr kumimoji="0" lang="en-US" sz="2800" i="0" u="none" strike="noStrike" kern="1200" cap="none" spc="0" normalizeH="0" baseline="0" noProof="0" dirty="0" err="1">
                <a:ln>
                  <a:noFill/>
                </a:ln>
                <a:effectLst/>
                <a:uLnTx/>
                <a:uFillTx/>
                <a:latin typeface="Calibri"/>
                <a:ea typeface="+mn-ea"/>
                <a:cs typeface="+mn-cs"/>
              </a:rPr>
              <a:t>Private_Filter.hours_per_week</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Min_hours</a:t>
            </a:r>
            <a:r>
              <a:rPr kumimoji="0" lang="en-US" sz="2800" i="0" u="none" strike="noStrike" kern="1200" cap="none" spc="0" normalizeH="0" baseline="0" noProof="0" dirty="0">
                <a:ln>
                  <a:noFill/>
                </a:ln>
                <a:effectLst/>
                <a:uLnTx/>
                <a:uFillTx/>
                <a:latin typeface="Calibri"/>
                <a:ea typeface="+mn-ea"/>
                <a:cs typeface="+mn-cs"/>
              </a:rPr>
              <a:t>, MAX(</a:t>
            </a:r>
            <a:r>
              <a:rPr kumimoji="0" lang="en-US" sz="2800" i="0" u="none" strike="noStrike" kern="1200" cap="none" spc="0" normalizeH="0" baseline="0" noProof="0" dirty="0" err="1">
                <a:ln>
                  <a:noFill/>
                </a:ln>
                <a:effectLst/>
                <a:uLnTx/>
                <a:uFillTx/>
                <a:latin typeface="Calibri"/>
                <a:ea typeface="+mn-ea"/>
                <a:cs typeface="+mn-cs"/>
              </a:rPr>
              <a:t>Private_Filter.hours_per_week</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Max_hours</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min_max_hours</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223161" y="1236382"/>
            <a:ext cx="16594962"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Find the minimum and maximum </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hours_per_week</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which is Private </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workclass</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and </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marital_status</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is Never-married or Divorced?</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11</a:t>
            </a:r>
          </a:p>
        </p:txBody>
      </p:sp>
    </p:spTree>
    <p:extLst>
      <p:ext uri="{BB962C8B-B14F-4D97-AF65-F5344CB8AC3E}">
        <p14:creationId xmlns:p14="http://schemas.microsoft.com/office/powerpoint/2010/main" val="596277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(1,99)</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11</a:t>
            </a:r>
          </a:p>
        </p:txBody>
      </p:sp>
    </p:spTree>
    <p:extLst>
      <p:ext uri="{BB962C8B-B14F-4D97-AF65-F5344CB8AC3E}">
        <p14:creationId xmlns:p14="http://schemas.microsoft.com/office/powerpoint/2010/main" val="3689442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8038" y="5192608"/>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pic>
        <p:nvPicPr>
          <p:cNvPr id="24" name="Picture 2">
            <a:extLst>
              <a:ext uri="{FF2B5EF4-FFF2-40B4-BE49-F238E27FC236}">
                <a16:creationId xmlns:a16="http://schemas.microsoft.com/office/drawing/2014/main" id="{65E2439A-3B17-52AF-8479-675B256BB823}"/>
              </a:ext>
            </a:extLst>
          </p:cNvPr>
          <p:cNvPicPr>
            <a:picLocks noGrp="1" noRot="1" noChangeAspect="1" noMove="1" noResize="1" noEditPoints="1" noAdjustHandles="1" noChangeArrowheads="1" noChangeShapeType="1" noCrop="1"/>
          </p:cNvPicPr>
          <p:nvPr/>
        </p:nvPicPr>
        <p:blipFill>
          <a:blip r:embed="rId12">
            <a:alphaModFix amt="60000"/>
          </a:blip>
          <a:srcRect t="7812" b="7812"/>
          <a:stretch>
            <a:fillRect/>
          </a:stretch>
        </p:blipFill>
        <p:spPr>
          <a:xfrm>
            <a:off x="0" y="44382"/>
            <a:ext cx="18288000" cy="10287000"/>
          </a:xfrm>
          <a:prstGeom prst="rect">
            <a:avLst/>
          </a:prstGeom>
        </p:spPr>
      </p:pic>
      <p:sp>
        <p:nvSpPr>
          <p:cNvPr id="22" name="TextBox 51">
            <a:extLst>
              <a:ext uri="{FF2B5EF4-FFF2-40B4-BE49-F238E27FC236}">
                <a16:creationId xmlns:a16="http://schemas.microsoft.com/office/drawing/2014/main" id="{E517A330-E465-321C-CF6E-0D5EDB9C03DE}"/>
              </a:ext>
            </a:extLst>
          </p:cNvPr>
          <p:cNvSpPr txBox="1"/>
          <p:nvPr/>
        </p:nvSpPr>
        <p:spPr>
          <a:xfrm>
            <a:off x="2363332" y="266395"/>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General</a:t>
            </a:r>
          </a:p>
        </p:txBody>
      </p:sp>
      <p:sp>
        <p:nvSpPr>
          <p:cNvPr id="23" name="TextBox 28">
            <a:extLst>
              <a:ext uri="{FF2B5EF4-FFF2-40B4-BE49-F238E27FC236}">
                <a16:creationId xmlns:a16="http://schemas.microsoft.com/office/drawing/2014/main" id="{8901F110-BE98-FCA9-637E-5A534DCE95D1}"/>
              </a:ext>
            </a:extLst>
          </p:cNvPr>
          <p:cNvSpPr txBox="1"/>
          <p:nvPr/>
        </p:nvSpPr>
        <p:spPr>
          <a:xfrm>
            <a:off x="6603442" y="1515352"/>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r>
              <a:rPr lang="en-US" sz="4400" dirty="0">
                <a:solidFill>
                  <a:srgbClr val="6B81A6"/>
                </a:solidFill>
                <a:effectLst>
                  <a:outerShdw blurRad="38100" dist="38100" dir="2700000" algn="tl">
                    <a:srgbClr val="000000">
                      <a:alpha val="43137"/>
                    </a:srgbClr>
                  </a:outerShdw>
                </a:effectLst>
              </a:rPr>
              <a:t>Questions</a:t>
            </a:r>
          </a:p>
        </p:txBody>
      </p:sp>
      <p:grpSp>
        <p:nvGrpSpPr>
          <p:cNvPr id="2" name="Group 3">
            <a:extLst>
              <a:ext uri="{FF2B5EF4-FFF2-40B4-BE49-F238E27FC236}">
                <a16:creationId xmlns:a16="http://schemas.microsoft.com/office/drawing/2014/main" id="{68410987-5BE0-0363-D4B8-13A6E8385F4B}"/>
              </a:ext>
            </a:extLst>
          </p:cNvPr>
          <p:cNvGrpSpPr/>
          <p:nvPr/>
        </p:nvGrpSpPr>
        <p:grpSpPr>
          <a:xfrm>
            <a:off x="3664919" y="3463926"/>
            <a:ext cx="10523135" cy="1573555"/>
            <a:chOff x="0" y="0"/>
            <a:chExt cx="7673225" cy="3124015"/>
          </a:xfrm>
          <a:solidFill>
            <a:srgbClr val="D9E3EB">
              <a:alpha val="70000"/>
            </a:srgbClr>
          </a:solidFill>
          <a:effectLst>
            <a:outerShdw blurRad="50800" dist="38100" dir="18900000" algn="bl" rotWithShape="0">
              <a:prstClr val="black">
                <a:alpha val="40000"/>
              </a:prstClr>
            </a:outerShdw>
          </a:effectLst>
        </p:grpSpPr>
        <p:sp>
          <p:nvSpPr>
            <p:cNvPr id="3" name="Freeform 4">
              <a:extLst>
                <a:ext uri="{FF2B5EF4-FFF2-40B4-BE49-F238E27FC236}">
                  <a16:creationId xmlns:a16="http://schemas.microsoft.com/office/drawing/2014/main" id="{41FD39E9-B53D-660D-3B90-983236F806B2}"/>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grpSp>
        <p:nvGrpSpPr>
          <p:cNvPr id="4" name="Group 7">
            <a:extLst>
              <a:ext uri="{FF2B5EF4-FFF2-40B4-BE49-F238E27FC236}">
                <a16:creationId xmlns:a16="http://schemas.microsoft.com/office/drawing/2014/main" id="{6E6C3B71-3703-2D1D-A2D9-37FD46A99665}"/>
              </a:ext>
            </a:extLst>
          </p:cNvPr>
          <p:cNvGrpSpPr/>
          <p:nvPr/>
        </p:nvGrpSpPr>
        <p:grpSpPr>
          <a:xfrm>
            <a:off x="3472377" y="5616027"/>
            <a:ext cx="10715677" cy="1571670"/>
            <a:chOff x="0" y="0"/>
            <a:chExt cx="7673225" cy="3124015"/>
          </a:xfrm>
          <a:solidFill>
            <a:srgbClr val="8193A8">
              <a:alpha val="47000"/>
            </a:srgbClr>
          </a:solidFill>
          <a:effectLst>
            <a:outerShdw blurRad="50800" dist="38100" dir="18900000" algn="bl" rotWithShape="0">
              <a:prstClr val="black">
                <a:alpha val="40000"/>
              </a:prstClr>
            </a:outerShdw>
          </a:effectLst>
        </p:grpSpPr>
        <p:sp>
          <p:nvSpPr>
            <p:cNvPr id="5" name="Freeform 8">
              <a:extLst>
                <a:ext uri="{FF2B5EF4-FFF2-40B4-BE49-F238E27FC236}">
                  <a16:creationId xmlns:a16="http://schemas.microsoft.com/office/drawing/2014/main" id="{963388DF-45FC-A7CE-FE5B-1C170E626D8F}"/>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sp>
        <p:nvSpPr>
          <p:cNvPr id="9" name="TextBox 16">
            <a:extLst>
              <a:ext uri="{FF2B5EF4-FFF2-40B4-BE49-F238E27FC236}">
                <a16:creationId xmlns:a16="http://schemas.microsoft.com/office/drawing/2014/main" id="{84FDD223-2C73-CA32-E020-5CCB527B5131}"/>
              </a:ext>
            </a:extLst>
          </p:cNvPr>
          <p:cNvSpPr txBox="1"/>
          <p:nvPr/>
        </p:nvSpPr>
        <p:spPr>
          <a:xfrm>
            <a:off x="4483799" y="3747232"/>
            <a:ext cx="8885374" cy="1006942"/>
          </a:xfrm>
          <a:prstGeom prst="rect">
            <a:avLst/>
          </a:prstGeom>
        </p:spPr>
        <p:txBody>
          <a:bodyPr wrap="square" lIns="0" tIns="0" rIns="0" bIns="0" rtlCol="0" anchor="t">
            <a:spAutoFit/>
          </a:bodyPr>
          <a:lstStyle/>
          <a:p>
            <a:pPr marL="0" marR="0" lvl="0" indent="0" algn="ctr" defTabSz="914400" rtl="0" eaLnBrk="1" fontAlgn="auto" latinLnBrk="0" hangingPunct="1">
              <a:lnSpc>
                <a:spcPts val="4066"/>
              </a:lnSpc>
              <a:spcBef>
                <a:spcPts val="0"/>
              </a:spcBef>
              <a:spcAft>
                <a:spcPts val="0"/>
              </a:spcAft>
              <a:buClrTx/>
              <a:buSzTx/>
              <a:buFontTx/>
              <a:buNone/>
              <a:tabLst/>
              <a:defRPr/>
            </a:pPr>
            <a:r>
              <a:rPr kumimoji="0" lang="en-US" sz="2904" b="1" i="0" u="none" strike="noStrike" kern="1200" cap="none" spc="0" normalizeH="0" baseline="0" noProof="0" dirty="0">
                <a:ln>
                  <a:noFill/>
                </a:ln>
                <a:solidFill>
                  <a:srgbClr val="8193A8"/>
                </a:solidFill>
                <a:effectLst/>
                <a:uLnTx/>
                <a:uFillTx/>
                <a:latin typeface="Times New Roman" panose="02020603050405020304" pitchFamily="18" charset="0"/>
                <a:cs typeface="Times New Roman" panose="02020603050405020304" pitchFamily="18" charset="0"/>
              </a:rPr>
              <a:t>Predicting if the employee has greater than 50K salary, or less than 50K, using classification.</a:t>
            </a:r>
          </a:p>
        </p:txBody>
      </p:sp>
      <p:sp>
        <p:nvSpPr>
          <p:cNvPr id="10" name="TextBox 19">
            <a:extLst>
              <a:ext uri="{FF2B5EF4-FFF2-40B4-BE49-F238E27FC236}">
                <a16:creationId xmlns:a16="http://schemas.microsoft.com/office/drawing/2014/main" id="{DF7B68EA-5A17-804A-EDFE-ECB426919868}"/>
              </a:ext>
            </a:extLst>
          </p:cNvPr>
          <p:cNvSpPr txBox="1"/>
          <p:nvPr/>
        </p:nvSpPr>
        <p:spPr>
          <a:xfrm>
            <a:off x="4770690" y="5884027"/>
            <a:ext cx="8181260" cy="1007392"/>
          </a:xfrm>
          <a:prstGeom prst="rect">
            <a:avLst/>
          </a:prstGeom>
        </p:spPr>
        <p:txBody>
          <a:bodyPr wrap="square" lIns="0" tIns="0" rIns="0" bIns="0" rtlCol="0" anchor="t">
            <a:spAutoFit/>
          </a:bodyPr>
          <a:lstStyle/>
          <a:p>
            <a:pPr marL="0" marR="0" lvl="0" indent="0" algn="ctr" defTabSz="914400" rtl="0" eaLnBrk="1" fontAlgn="auto" latinLnBrk="0" hangingPunct="1">
              <a:lnSpc>
                <a:spcPts val="4066"/>
              </a:lnSpc>
              <a:spcBef>
                <a:spcPts val="0"/>
              </a:spcBef>
              <a:spcAft>
                <a:spcPts val="0"/>
              </a:spcAft>
              <a:buClrTx/>
              <a:buSzTx/>
              <a:buFontTx/>
              <a:buNone/>
              <a:tabLst/>
              <a:defRPr/>
            </a:pPr>
            <a:r>
              <a:rPr kumimoji="0" lang="en-US" sz="2904" b="1" i="0" u="none" strike="noStrike" kern="1200" cap="none" spc="0" normalizeH="0" baseline="0" noProof="0" dirty="0">
                <a:ln>
                  <a:noFill/>
                </a:ln>
                <a:solidFill>
                  <a:srgbClr val="6B81A6"/>
                </a:solidFill>
                <a:effectLst/>
                <a:uLnTx/>
                <a:uFillTx/>
                <a:latin typeface="Times New Roman" panose="02020603050405020304" pitchFamily="18" charset="0"/>
                <a:cs typeface="Times New Roman" panose="02020603050405020304" pitchFamily="18" charset="0"/>
              </a:rPr>
              <a:t>Predicting the capital gain for the employees, using regression.</a:t>
            </a:r>
          </a:p>
        </p:txBody>
      </p:sp>
    </p:spTree>
    <p:extLst>
      <p:ext uri="{BB962C8B-B14F-4D97-AF65-F5344CB8AC3E}">
        <p14:creationId xmlns:p14="http://schemas.microsoft.com/office/powerpoint/2010/main" val="174341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53943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workaholic_Filter</a:t>
            </a:r>
            <a:r>
              <a:rPr kumimoji="0" lang="en-US" sz="2800" i="0" u="none" strike="noStrike" kern="1200" cap="none" spc="0" normalizeH="0" baseline="0" noProof="0" dirty="0">
                <a:ln>
                  <a:noFill/>
                </a:ln>
                <a:effectLst/>
                <a:uLnTx/>
                <a:uFillTx/>
                <a:latin typeface="Calibri"/>
                <a:ea typeface="+mn-ea"/>
                <a:cs typeface="+mn-cs"/>
              </a:rPr>
              <a:t> = FILTER adult BY </a:t>
            </a:r>
            <a:r>
              <a:rPr kumimoji="0" lang="en-US" sz="2800" i="0" u="none" strike="noStrike" kern="1200" cap="none" spc="0" normalizeH="0" baseline="0" noProof="0" dirty="0" err="1">
                <a:ln>
                  <a:noFill/>
                </a:ln>
                <a:effectLst/>
                <a:uLnTx/>
                <a:uFillTx/>
                <a:latin typeface="Calibri"/>
                <a:ea typeface="+mn-ea"/>
                <a:cs typeface="+mn-cs"/>
              </a:rPr>
              <a:t>hours_per_week</a:t>
            </a:r>
            <a:r>
              <a:rPr kumimoji="0" lang="en-US" sz="2800" i="0" u="none" strike="noStrike" kern="1200" cap="none" spc="0" normalizeH="0" baseline="0" noProof="0" dirty="0">
                <a:ln>
                  <a:noFill/>
                </a:ln>
                <a:effectLst/>
                <a:uLnTx/>
                <a:uFillTx/>
                <a:latin typeface="Calibri"/>
                <a:ea typeface="+mn-ea"/>
                <a:cs typeface="+mn-cs"/>
              </a:rPr>
              <a:t> &gt;= 70 and age &gt;= 20 and age &lt;= 40;</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workaholic_Filter</a:t>
            </a:r>
            <a:r>
              <a:rPr kumimoji="0" lang="en-US" sz="2800" i="0" u="none" strike="noStrike" kern="1200" cap="none" spc="0" normalizeH="0" baseline="0" noProof="0" dirty="0">
                <a:ln>
                  <a:noFill/>
                </a:ln>
                <a:effectLst/>
                <a:uLnTx/>
                <a:uFillTx/>
                <a:latin typeface="Calibri"/>
                <a:ea typeface="+mn-ea"/>
                <a:cs typeface="+mn-cs"/>
              </a:rPr>
              <a:t> ALL;</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count_workaholic_Filter</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GENERATE COUNT(</a:t>
            </a:r>
            <a:r>
              <a:rPr kumimoji="0" lang="en-US" sz="2800" i="0" u="none" strike="noStrike" kern="1200" cap="none" spc="0" normalizeH="0" baseline="0" noProof="0" dirty="0" err="1">
                <a:ln>
                  <a:noFill/>
                </a:ln>
                <a:effectLst/>
                <a:uLnTx/>
                <a:uFillTx/>
                <a:latin typeface="Calibri"/>
                <a:ea typeface="+mn-ea"/>
                <a:cs typeface="+mn-cs"/>
              </a:rPr>
              <a:t>workaholic_Filter</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count_workaholic_Filter</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algn="ctr">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workaholic who </a:t>
            </a:r>
            <a:r>
              <a:rPr lang="en-US" sz="4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works more than</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or equal 70 hours and their age between 20 and 40?</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12</a:t>
            </a:r>
          </a:p>
        </p:txBody>
      </p:sp>
    </p:spTree>
    <p:extLst>
      <p:ext uri="{BB962C8B-B14F-4D97-AF65-F5344CB8AC3E}">
        <p14:creationId xmlns:p14="http://schemas.microsoft.com/office/powerpoint/2010/main" val="1825409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166903" y="3034310"/>
            <a:ext cx="16156225" cy="5628153"/>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42999" y="2632508"/>
            <a:ext cx="16205125" cy="6092392"/>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03737" y="3711061"/>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(77657)</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12</a:t>
            </a:r>
          </a:p>
        </p:txBody>
      </p:sp>
    </p:spTree>
    <p:extLst>
      <p:ext uri="{BB962C8B-B14F-4D97-AF65-F5344CB8AC3E}">
        <p14:creationId xmlns:p14="http://schemas.microsoft.com/office/powerpoint/2010/main" val="480218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occupation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group_occupation_num</a:t>
            </a:r>
            <a:r>
              <a:rPr kumimoji="0" lang="en-US" sz="2800" i="0" u="none" strike="noStrike" kern="1200" cap="none" spc="0" normalizeH="0" baseline="0" noProof="0" dirty="0">
                <a:ln>
                  <a:noFill/>
                </a:ln>
                <a:effectLst/>
                <a:uLnTx/>
                <a:uFillTx/>
                <a:latin typeface="Calibri"/>
                <a:ea typeface="+mn-ea"/>
                <a:cs typeface="+mn-cs"/>
              </a:rPr>
              <a:t> = GROUP adult by occupation;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count_occupation_num</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group_occupation_num</a:t>
            </a:r>
            <a:r>
              <a:rPr kumimoji="0" lang="en-US" sz="2800" i="0" u="none" strike="noStrike" kern="1200" cap="none" spc="0" normalizeH="0" baseline="0" noProof="0" dirty="0">
                <a:ln>
                  <a:noFill/>
                </a:ln>
                <a:effectLst/>
                <a:uLnTx/>
                <a:uFillTx/>
                <a:latin typeface="Calibri"/>
                <a:ea typeface="+mn-ea"/>
                <a:cs typeface="+mn-cs"/>
              </a:rPr>
              <a:t> GENERATE group as occupation, COUNT(</a:t>
            </a:r>
            <a:r>
              <a:rPr kumimoji="0" lang="en-US" sz="2800" i="0" u="none" strike="noStrike" kern="1200" cap="none" spc="0" normalizeH="0" baseline="0" noProof="0" dirty="0" err="1">
                <a:ln>
                  <a:noFill/>
                </a:ln>
                <a:effectLst/>
                <a:uLnTx/>
                <a:uFillTx/>
                <a:latin typeface="Calibri"/>
                <a:ea typeface="+mn-ea"/>
                <a:cs typeface="+mn-cs"/>
              </a:rPr>
              <a:t>adult.occupation</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Ordering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order_count_occupation_num</a:t>
            </a:r>
            <a:r>
              <a:rPr kumimoji="0" lang="en-US" sz="2800" i="0" u="none" strike="noStrike" kern="1200" cap="none" spc="0" normalizeH="0" baseline="0" noProof="0" dirty="0">
                <a:ln>
                  <a:noFill/>
                </a:ln>
                <a:effectLst/>
                <a:uLnTx/>
                <a:uFillTx/>
                <a:latin typeface="Calibri"/>
                <a:ea typeface="+mn-ea"/>
                <a:cs typeface="+mn-cs"/>
              </a:rPr>
              <a:t> = ORDER  </a:t>
            </a:r>
            <a:r>
              <a:rPr kumimoji="0" lang="en-US" sz="2800" i="0" u="none" strike="noStrike" kern="1200" cap="none" spc="0" normalizeH="0" baseline="0" noProof="0" dirty="0" err="1">
                <a:ln>
                  <a:noFill/>
                </a:ln>
                <a:effectLst/>
                <a:uLnTx/>
                <a:uFillTx/>
                <a:latin typeface="Calibri"/>
                <a:ea typeface="+mn-ea"/>
                <a:cs typeface="+mn-cs"/>
              </a:rPr>
              <a:t>count_occupation_num</a:t>
            </a:r>
            <a:r>
              <a:rPr kumimoji="0" lang="en-US" sz="2800" i="0" u="none" strike="noStrike" kern="1200" cap="none" spc="0" normalizeH="0" baseline="0" noProof="0" dirty="0">
                <a:ln>
                  <a:noFill/>
                </a:ln>
                <a:effectLst/>
                <a:uLnTx/>
                <a:uFillTx/>
                <a:latin typeface="Calibri"/>
                <a:ea typeface="+mn-ea"/>
                <a:cs typeface="+mn-cs"/>
              </a:rPr>
              <a:t> BY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 DESC;</a:t>
            </a:r>
          </a:p>
          <a:p>
            <a:pPr>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a:t>
            </a:r>
            <a:endParaRPr lang="en-US" sz="2800" b="1" dirty="0">
              <a:solidFill>
                <a:srgbClr val="6B81A6"/>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order_count_occupation_num</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77883"/>
            <a:ext cx="15925800"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Occupation count desc order?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13</a:t>
            </a:r>
          </a:p>
        </p:txBody>
      </p:sp>
    </p:spTree>
    <p:extLst>
      <p:ext uri="{BB962C8B-B14F-4D97-AF65-F5344CB8AC3E}">
        <p14:creationId xmlns:p14="http://schemas.microsoft.com/office/powerpoint/2010/main" val="1168055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13</a:t>
            </a:r>
          </a:p>
        </p:txBody>
      </p:sp>
      <p:graphicFrame>
        <p:nvGraphicFramePr>
          <p:cNvPr id="11" name="Table 11">
            <a:extLst>
              <a:ext uri="{FF2B5EF4-FFF2-40B4-BE49-F238E27FC236}">
                <a16:creationId xmlns:a16="http://schemas.microsoft.com/office/drawing/2014/main" id="{FA44A894-629A-AF0B-8F74-B67CD1CE593C}"/>
              </a:ext>
            </a:extLst>
          </p:cNvPr>
          <p:cNvGraphicFramePr>
            <a:graphicFrameLocks noGrp="1"/>
          </p:cNvGraphicFramePr>
          <p:nvPr>
            <p:extLst>
              <p:ext uri="{D42A27DB-BD31-4B8C-83A1-F6EECF244321}">
                <p14:modId xmlns:p14="http://schemas.microsoft.com/office/powerpoint/2010/main" val="1806403109"/>
              </p:ext>
            </p:extLst>
          </p:nvPr>
        </p:nvGraphicFramePr>
        <p:xfrm>
          <a:off x="1507540" y="3807385"/>
          <a:ext cx="15501930" cy="3554412"/>
        </p:xfrm>
        <a:graphic>
          <a:graphicData uri="http://schemas.openxmlformats.org/drawingml/2006/table">
            <a:tbl>
              <a:tblPr rtl="1" firstRow="1" bandRow="1">
                <a:tableStyleId>{5C22544A-7EE6-4342-B048-85BDC9FD1C3A}</a:tableStyleId>
              </a:tblPr>
              <a:tblGrid>
                <a:gridCol w="7750965">
                  <a:extLst>
                    <a:ext uri="{9D8B030D-6E8A-4147-A177-3AD203B41FA5}">
                      <a16:colId xmlns:a16="http://schemas.microsoft.com/office/drawing/2014/main" val="3343357762"/>
                    </a:ext>
                  </a:extLst>
                </a:gridCol>
                <a:gridCol w="7750965">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(Handlers-cleaners,66120)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(Transport-moving,66032)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(Tech-support,65487)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(Farming-fishing,65323)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(Protective-serv,64940)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(Priv-house-serv,64523)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(Armed-Forces,64412)</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(Craft-repair,68950)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(Exec-managerial,68780)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(Prof-specialty,68411)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(Other-service,68233)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(Sales,68173)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(Adm-clerical,67960)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(Machine-op-inspct,66402)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(Not-specified,66254)</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25400034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relationship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group_relationship_num</a:t>
            </a:r>
            <a:r>
              <a:rPr kumimoji="0" lang="en-US" sz="2800" i="0" u="none" strike="noStrike" kern="1200" cap="none" spc="0" normalizeH="0" baseline="0" noProof="0" dirty="0">
                <a:ln>
                  <a:noFill/>
                </a:ln>
                <a:effectLst/>
                <a:uLnTx/>
                <a:uFillTx/>
                <a:latin typeface="Calibri"/>
                <a:ea typeface="+mn-ea"/>
                <a:cs typeface="+mn-cs"/>
              </a:rPr>
              <a:t> = GROUP adult by relationship;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count_relationship_num</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group_relationship_num</a:t>
            </a:r>
            <a:r>
              <a:rPr kumimoji="0" lang="en-US" sz="2800" i="0" u="none" strike="noStrike" kern="1200" cap="none" spc="0" normalizeH="0" baseline="0" noProof="0" dirty="0">
                <a:ln>
                  <a:noFill/>
                </a:ln>
                <a:effectLst/>
                <a:uLnTx/>
                <a:uFillTx/>
                <a:latin typeface="Calibri"/>
                <a:ea typeface="+mn-ea"/>
                <a:cs typeface="+mn-cs"/>
              </a:rPr>
              <a:t> GENERATE group as relationship, COUNT(</a:t>
            </a:r>
            <a:r>
              <a:rPr kumimoji="0" lang="en-US" sz="2800" i="0" u="none" strike="noStrike" kern="1200" cap="none" spc="0" normalizeH="0" baseline="0" noProof="0" dirty="0" err="1">
                <a:ln>
                  <a:noFill/>
                </a:ln>
                <a:effectLst/>
                <a:uLnTx/>
                <a:uFillTx/>
                <a:latin typeface="Calibri"/>
                <a:ea typeface="+mn-ea"/>
                <a:cs typeface="+mn-cs"/>
              </a:rPr>
              <a:t>adult.relationship</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Ordering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order_count_relationship_num</a:t>
            </a:r>
            <a:r>
              <a:rPr kumimoji="0" lang="en-US" sz="2800" i="0" u="none" strike="noStrike" kern="1200" cap="none" spc="0" normalizeH="0" baseline="0" noProof="0" dirty="0">
                <a:ln>
                  <a:noFill/>
                </a:ln>
                <a:effectLst/>
                <a:uLnTx/>
                <a:uFillTx/>
                <a:latin typeface="Calibri"/>
                <a:ea typeface="+mn-ea"/>
                <a:cs typeface="+mn-cs"/>
              </a:rPr>
              <a:t> = ORDER  </a:t>
            </a:r>
            <a:r>
              <a:rPr kumimoji="0" lang="en-US" sz="2800" i="0" u="none" strike="noStrike" kern="1200" cap="none" spc="0" normalizeH="0" baseline="0" noProof="0" dirty="0" err="1">
                <a:ln>
                  <a:noFill/>
                </a:ln>
                <a:effectLst/>
                <a:uLnTx/>
                <a:uFillTx/>
                <a:latin typeface="Calibri"/>
                <a:ea typeface="+mn-ea"/>
                <a:cs typeface="+mn-cs"/>
              </a:rPr>
              <a:t>count_relationship_num</a:t>
            </a:r>
            <a:r>
              <a:rPr kumimoji="0" lang="en-US" sz="2800" i="0" u="none" strike="noStrike" kern="1200" cap="none" spc="0" normalizeH="0" baseline="0" noProof="0" dirty="0">
                <a:ln>
                  <a:noFill/>
                </a:ln>
                <a:effectLst/>
                <a:uLnTx/>
                <a:uFillTx/>
                <a:latin typeface="Calibri"/>
                <a:ea typeface="+mn-ea"/>
                <a:cs typeface="+mn-cs"/>
              </a:rPr>
              <a:t> BY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 DESC;</a:t>
            </a:r>
          </a:p>
          <a:p>
            <a:pPr>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order_count_relationship_num</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368179"/>
            <a:ext cx="15925800"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relationship in desc order?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14</a:t>
            </a:r>
          </a:p>
        </p:txBody>
      </p:sp>
    </p:spTree>
    <p:extLst>
      <p:ext uri="{BB962C8B-B14F-4D97-AF65-F5344CB8AC3E}">
        <p14:creationId xmlns:p14="http://schemas.microsoft.com/office/powerpoint/2010/main" val="3620969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267765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(Husband,173999)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(Not-in-family,170334)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(Own-child,166055)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(Unmarried,164685)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(Wife,162599)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(Other-relative,162328)</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14</a:t>
            </a:r>
          </a:p>
        </p:txBody>
      </p:sp>
    </p:spTree>
    <p:extLst>
      <p:ext uri="{BB962C8B-B14F-4D97-AF65-F5344CB8AC3E}">
        <p14:creationId xmlns:p14="http://schemas.microsoft.com/office/powerpoint/2010/main" val="2953608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53943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bachelors_filter</a:t>
            </a:r>
            <a:r>
              <a:rPr kumimoji="0" lang="en-US" sz="2800" i="0" u="none" strike="noStrike" kern="1200" cap="none" spc="0" normalizeH="0" baseline="0" noProof="0" dirty="0">
                <a:ln>
                  <a:noFill/>
                </a:ln>
                <a:effectLst/>
                <a:uLnTx/>
                <a:uFillTx/>
                <a:latin typeface="Calibri"/>
                <a:ea typeface="+mn-ea"/>
                <a:cs typeface="+mn-cs"/>
              </a:rPr>
              <a:t> = FILTER adult BY (salary== 50001) and (education=='Bachelors');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bachelors_filter</a:t>
            </a:r>
            <a:r>
              <a:rPr kumimoji="0" lang="en-US" sz="2800" i="0" u="none" strike="noStrike" kern="1200" cap="none" spc="0" normalizeH="0" baseline="0" noProof="0" dirty="0">
                <a:ln>
                  <a:noFill/>
                </a:ln>
                <a:effectLst/>
                <a:uLnTx/>
                <a:uFillTx/>
                <a:latin typeface="Calibri"/>
                <a:ea typeface="+mn-ea"/>
                <a:cs typeface="+mn-cs"/>
              </a:rPr>
              <a:t> ALL;</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count_bachelors_filter</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group_All</a:t>
            </a:r>
            <a:r>
              <a:rPr kumimoji="0" lang="en-US" sz="2800" i="0" u="none" strike="noStrike" kern="1200" cap="none" spc="0" normalizeH="0" baseline="0" noProof="0" dirty="0">
                <a:ln>
                  <a:noFill/>
                </a:ln>
                <a:effectLst/>
                <a:uLnTx/>
                <a:uFillTx/>
                <a:latin typeface="Calibri"/>
                <a:ea typeface="+mn-ea"/>
                <a:cs typeface="+mn-cs"/>
              </a:rPr>
              <a:t> GENERATE COUNT(</a:t>
            </a:r>
            <a:r>
              <a:rPr kumimoji="0" lang="en-US" sz="2800" i="0" u="none" strike="noStrike" kern="1200" cap="none" spc="0" normalizeH="0" baseline="0" noProof="0" dirty="0" err="1">
                <a:ln>
                  <a:noFill/>
                </a:ln>
                <a:effectLst/>
                <a:uLnTx/>
                <a:uFillTx/>
                <a:latin typeface="Calibri"/>
                <a:ea typeface="+mn-ea"/>
                <a:cs typeface="+mn-cs"/>
              </a:rPr>
              <a:t>bachelors_filter</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count_bachelors_filter</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ount</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salary &gt;50K and Bachelors?</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15</a:t>
            </a:r>
          </a:p>
        </p:txBody>
      </p:sp>
    </p:spTree>
    <p:extLst>
      <p:ext uri="{BB962C8B-B14F-4D97-AF65-F5344CB8AC3E}">
        <p14:creationId xmlns:p14="http://schemas.microsoft.com/office/powerpoint/2010/main" val="5875621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(32639)</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15</a:t>
            </a:r>
          </a:p>
        </p:txBody>
      </p:sp>
    </p:spTree>
    <p:extLst>
      <p:ext uri="{BB962C8B-B14F-4D97-AF65-F5344CB8AC3E}">
        <p14:creationId xmlns:p14="http://schemas.microsoft.com/office/powerpoint/2010/main" val="38503141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440120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bachelors_filter</a:t>
            </a:r>
            <a:r>
              <a:rPr kumimoji="0" lang="en-US" sz="2800" i="0" u="none" strike="noStrike" kern="1200" cap="none" spc="0" normalizeH="0" baseline="0" noProof="0" dirty="0">
                <a:ln>
                  <a:noFill/>
                </a:ln>
                <a:effectLst/>
                <a:uLnTx/>
                <a:uFillTx/>
                <a:latin typeface="Calibri"/>
                <a:ea typeface="+mn-ea"/>
                <a:cs typeface="+mn-cs"/>
              </a:rPr>
              <a:t> = FILTER adult BY (education=='Bachelors');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by gender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group_gender</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bachelors_filter</a:t>
            </a:r>
            <a:r>
              <a:rPr kumimoji="0" lang="en-US" sz="2800" i="0" u="none" strike="noStrike" kern="1200" cap="none" spc="0" normalizeH="0" baseline="0" noProof="0" dirty="0">
                <a:ln>
                  <a:noFill/>
                </a:ln>
                <a:effectLst/>
                <a:uLnTx/>
                <a:uFillTx/>
                <a:latin typeface="Calibri"/>
                <a:ea typeface="+mn-ea"/>
                <a:cs typeface="+mn-cs"/>
              </a:rPr>
              <a:t> by gender;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count_bachelors_gender_filter</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group_gender</a:t>
            </a:r>
            <a:r>
              <a:rPr kumimoji="0" lang="en-US" sz="2800" i="0" u="none" strike="noStrike" kern="1200" cap="none" spc="0" normalizeH="0" baseline="0" noProof="0" dirty="0">
                <a:ln>
                  <a:noFill/>
                </a:ln>
                <a:effectLst/>
                <a:uLnTx/>
                <a:uFillTx/>
                <a:latin typeface="Calibri"/>
                <a:ea typeface="+mn-ea"/>
                <a:cs typeface="+mn-cs"/>
              </a:rPr>
              <a:t> GENERATE group as gender, COUNT(</a:t>
            </a:r>
            <a:r>
              <a:rPr kumimoji="0" lang="en-US" sz="2800" i="0" u="none" strike="noStrike" kern="1200" cap="none" spc="0" normalizeH="0" baseline="0" noProof="0" dirty="0" err="1">
                <a:ln>
                  <a:noFill/>
                </a:ln>
                <a:effectLst/>
                <a:uLnTx/>
                <a:uFillTx/>
                <a:latin typeface="Calibri"/>
                <a:ea typeface="+mn-ea"/>
                <a:cs typeface="+mn-cs"/>
              </a:rPr>
              <a:t>bachelors_filter.gender</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count_bachelors_gender_filter</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ount</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male and female who have Bachelors?</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16</a:t>
            </a:r>
          </a:p>
        </p:txBody>
      </p:sp>
    </p:spTree>
    <p:extLst>
      <p:ext uri="{BB962C8B-B14F-4D97-AF65-F5344CB8AC3E}">
        <p14:creationId xmlns:p14="http://schemas.microsoft.com/office/powerpoint/2010/main" val="1740944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95410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(Male,34116)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(Female,31837)</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16</a:t>
            </a:r>
          </a:p>
        </p:txBody>
      </p:sp>
    </p:spTree>
    <p:extLst>
      <p:ext uri="{BB962C8B-B14F-4D97-AF65-F5344CB8AC3E}">
        <p14:creationId xmlns:p14="http://schemas.microsoft.com/office/powerpoint/2010/main" val="891510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8038" y="5192608"/>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709204"/>
            <a:ext cx="1273715" cy="1273715"/>
          </a:xfrm>
          <a:prstGeom prst="rect">
            <a:avLst/>
          </a:prstGeom>
        </p:spPr>
      </p:pic>
      <p:pic>
        <p:nvPicPr>
          <p:cNvPr id="24" name="Picture 2">
            <a:extLst>
              <a:ext uri="{FF2B5EF4-FFF2-40B4-BE49-F238E27FC236}">
                <a16:creationId xmlns:a16="http://schemas.microsoft.com/office/drawing/2014/main" id="{65E2439A-3B17-52AF-8479-675B256BB823}"/>
              </a:ext>
            </a:extLst>
          </p:cNvPr>
          <p:cNvPicPr>
            <a:picLocks noGrp="1" noRot="1" noChangeAspect="1" noMove="1" noResize="1" noEditPoints="1" noAdjustHandles="1" noChangeArrowheads="1" noChangeShapeType="1" noCrop="1"/>
          </p:cNvPicPr>
          <p:nvPr/>
        </p:nvPicPr>
        <p:blipFill>
          <a:blip r:embed="rId12">
            <a:alphaModFix amt="60000"/>
          </a:blip>
          <a:srcRect t="7812" b="7812"/>
          <a:stretch>
            <a:fillRect/>
          </a:stretch>
        </p:blipFill>
        <p:spPr>
          <a:xfrm>
            <a:off x="0" y="44382"/>
            <a:ext cx="18288000" cy="10287000"/>
          </a:xfrm>
          <a:prstGeom prst="rect">
            <a:avLst/>
          </a:prstGeom>
        </p:spPr>
      </p:pic>
      <p:sp>
        <p:nvSpPr>
          <p:cNvPr id="2" name="TextBox 51">
            <a:extLst>
              <a:ext uri="{FF2B5EF4-FFF2-40B4-BE49-F238E27FC236}">
                <a16:creationId xmlns:a16="http://schemas.microsoft.com/office/drawing/2014/main" id="{6774990E-5FD7-D0DE-7023-8B25C40E1A95}"/>
              </a:ext>
            </a:extLst>
          </p:cNvPr>
          <p:cNvSpPr txBox="1"/>
          <p:nvPr/>
        </p:nvSpPr>
        <p:spPr>
          <a:xfrm>
            <a:off x="2922690" y="480004"/>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2030 vision</a:t>
            </a:r>
          </a:p>
        </p:txBody>
      </p:sp>
      <p:grpSp>
        <p:nvGrpSpPr>
          <p:cNvPr id="3" name="Group 7">
            <a:extLst>
              <a:ext uri="{FF2B5EF4-FFF2-40B4-BE49-F238E27FC236}">
                <a16:creationId xmlns:a16="http://schemas.microsoft.com/office/drawing/2014/main" id="{77D2E147-E74A-CAFE-3E31-243475376F26}"/>
              </a:ext>
            </a:extLst>
          </p:cNvPr>
          <p:cNvGrpSpPr/>
          <p:nvPr/>
        </p:nvGrpSpPr>
        <p:grpSpPr>
          <a:xfrm>
            <a:off x="2262679" y="2735151"/>
            <a:ext cx="14122260" cy="5508757"/>
            <a:chOff x="0" y="0"/>
            <a:chExt cx="7673225" cy="3124015"/>
          </a:xfrm>
        </p:grpSpPr>
        <p:sp>
          <p:nvSpPr>
            <p:cNvPr id="4" name="Freeform 8">
              <a:extLst>
                <a:ext uri="{FF2B5EF4-FFF2-40B4-BE49-F238E27FC236}">
                  <a16:creationId xmlns:a16="http://schemas.microsoft.com/office/drawing/2014/main" id="{8D1C1F0B-EE8E-BA03-6222-0AF69370810C}"/>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solidFill>
              <a:srgbClr val="D9E3EB">
                <a:alpha val="42745"/>
              </a:srgbClr>
            </a:solidFill>
          </p:spPr>
        </p:sp>
      </p:grpSp>
      <p:sp>
        <p:nvSpPr>
          <p:cNvPr id="15" name="TextBox 2">
            <a:extLst>
              <a:ext uri="{FF2B5EF4-FFF2-40B4-BE49-F238E27FC236}">
                <a16:creationId xmlns:a16="http://schemas.microsoft.com/office/drawing/2014/main" id="{3B8BF05B-C8C8-2F46-F836-5E2D31DECF0B}"/>
              </a:ext>
            </a:extLst>
          </p:cNvPr>
          <p:cNvSpPr txBox="1"/>
          <p:nvPr/>
        </p:nvSpPr>
        <p:spPr>
          <a:xfrm>
            <a:off x="2296726" y="3894866"/>
            <a:ext cx="14035350" cy="3604833"/>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6B81A6"/>
                </a:solidFill>
                <a:effectLst/>
                <a:uLnTx/>
                <a:uFillTx/>
                <a:latin typeface="Times New Roman" panose="02020603050405020304" pitchFamily="18" charset="0"/>
                <a:ea typeface="+mn-ea"/>
                <a:cs typeface="Times New Roman" panose="02020603050405020304" pitchFamily="18" charset="0"/>
              </a:rPr>
              <a:t>As one of the keys for the Vision which is increase the number of employees in Saudi Arabia, reduce the overall unemployment rate, and ensuring that the data is correct, representative, logical and meaningful, we used this dataset to visualize and understand how the false indication of data can affect the decision making.</a:t>
            </a:r>
          </a:p>
        </p:txBody>
      </p:sp>
    </p:spTree>
    <p:extLst>
      <p:ext uri="{BB962C8B-B14F-4D97-AF65-F5344CB8AC3E}">
        <p14:creationId xmlns:p14="http://schemas.microsoft.com/office/powerpoint/2010/main" val="331754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by gender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group_gender</a:t>
            </a:r>
            <a:r>
              <a:rPr kumimoji="0" lang="en-US" sz="2800" i="0" u="none" strike="noStrike" kern="1200" cap="none" spc="0" normalizeH="0" baseline="0" noProof="0" dirty="0">
                <a:ln>
                  <a:noFill/>
                </a:ln>
                <a:effectLst/>
                <a:uLnTx/>
                <a:uFillTx/>
                <a:latin typeface="Calibri"/>
                <a:ea typeface="+mn-ea"/>
                <a:cs typeface="+mn-cs"/>
              </a:rPr>
              <a:t> = GROUP adult by gender;</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Max and Min capital gain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max_min_gender_gain</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group_gender</a:t>
            </a:r>
            <a:r>
              <a:rPr kumimoji="0" lang="en-US" sz="2800" i="0" u="none" strike="noStrike" kern="1200" cap="none" spc="0" normalizeH="0" baseline="0" noProof="0" dirty="0">
                <a:ln>
                  <a:noFill/>
                </a:ln>
                <a:effectLst/>
                <a:uLnTx/>
                <a:uFillTx/>
                <a:latin typeface="Calibri"/>
                <a:ea typeface="+mn-ea"/>
                <a:cs typeface="+mn-cs"/>
              </a:rPr>
              <a:t> GENERATE group as gender, MIN(</a:t>
            </a:r>
            <a:r>
              <a:rPr kumimoji="0" lang="en-US" sz="2800" i="0" u="none" strike="noStrike" kern="1200" cap="none" spc="0" normalizeH="0" baseline="0" noProof="0" dirty="0" err="1">
                <a:ln>
                  <a:noFill/>
                </a:ln>
                <a:effectLst/>
                <a:uLnTx/>
                <a:uFillTx/>
                <a:latin typeface="Calibri"/>
                <a:ea typeface="+mn-ea"/>
                <a:cs typeface="+mn-cs"/>
              </a:rPr>
              <a:t>adult.capital_gain</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min_gain</a:t>
            </a:r>
            <a:r>
              <a:rPr kumimoji="0" lang="en-US" sz="2800" i="0" u="none" strike="noStrike" kern="1200" cap="none" spc="0" normalizeH="0" baseline="0" noProof="0" dirty="0">
                <a:ln>
                  <a:noFill/>
                </a:ln>
                <a:effectLst/>
                <a:uLnTx/>
                <a:uFillTx/>
                <a:latin typeface="Calibri"/>
                <a:ea typeface="+mn-ea"/>
                <a:cs typeface="+mn-cs"/>
              </a:rPr>
              <a:t>, MAX(</a:t>
            </a:r>
            <a:r>
              <a:rPr kumimoji="0" lang="en-US" sz="2800" i="0" u="none" strike="noStrike" kern="1200" cap="none" spc="0" normalizeH="0" baseline="0" noProof="0" dirty="0" err="1">
                <a:ln>
                  <a:noFill/>
                </a:ln>
                <a:effectLst/>
                <a:uLnTx/>
                <a:uFillTx/>
                <a:latin typeface="Calibri"/>
                <a:ea typeface="+mn-ea"/>
                <a:cs typeface="+mn-cs"/>
              </a:rPr>
              <a:t>adult.capital_gain</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max_gain</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max_min_gender_gain</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axumim</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and Minimum capital gain for female and male?</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17</a:t>
            </a:r>
          </a:p>
        </p:txBody>
      </p:sp>
    </p:spTree>
    <p:extLst>
      <p:ext uri="{BB962C8B-B14F-4D97-AF65-F5344CB8AC3E}">
        <p14:creationId xmlns:p14="http://schemas.microsoft.com/office/powerpoint/2010/main" val="18825857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95410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(Male,0,99999)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(Female,0,99999)</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17</a:t>
            </a:r>
          </a:p>
        </p:txBody>
      </p:sp>
    </p:spTree>
    <p:extLst>
      <p:ext uri="{BB962C8B-B14F-4D97-AF65-F5344CB8AC3E}">
        <p14:creationId xmlns:p14="http://schemas.microsoft.com/office/powerpoint/2010/main" val="3889596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53943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not_specified_filter</a:t>
            </a:r>
            <a:r>
              <a:rPr kumimoji="0" lang="en-US" sz="2800" i="0" u="none" strike="noStrike" kern="1200" cap="none" spc="0" normalizeH="0" baseline="0" noProof="0" dirty="0">
                <a:ln>
                  <a:noFill/>
                </a:ln>
                <a:effectLst/>
                <a:uLnTx/>
                <a:uFillTx/>
                <a:latin typeface="Calibri"/>
                <a:ea typeface="+mn-ea"/>
                <a:cs typeface="+mn-cs"/>
              </a:rPr>
              <a:t> = FILTER adult BY (occupation =='Not-specified');</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by 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group_not_specified</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not_specified_filter</a:t>
            </a:r>
            <a:r>
              <a:rPr kumimoji="0" lang="en-US" sz="2800" i="0" u="none" strike="noStrike" kern="1200" cap="none" spc="0" normalizeH="0" baseline="0" noProof="0" dirty="0">
                <a:ln>
                  <a:noFill/>
                </a:ln>
                <a:effectLst/>
                <a:uLnTx/>
                <a:uFillTx/>
                <a:latin typeface="Calibri"/>
                <a:ea typeface="+mn-ea"/>
                <a:cs typeface="+mn-cs"/>
              </a:rPr>
              <a:t> all;</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count_not_specified</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group_not_specified</a:t>
            </a:r>
            <a:r>
              <a:rPr kumimoji="0" lang="en-US" sz="2800" i="0" u="none" strike="noStrike" kern="1200" cap="none" spc="0" normalizeH="0" baseline="0" noProof="0" dirty="0">
                <a:ln>
                  <a:noFill/>
                </a:ln>
                <a:effectLst/>
                <a:uLnTx/>
                <a:uFillTx/>
                <a:latin typeface="Calibri"/>
                <a:ea typeface="+mn-ea"/>
                <a:cs typeface="+mn-cs"/>
              </a:rPr>
              <a:t> GENERATE COUNT(</a:t>
            </a:r>
            <a:r>
              <a:rPr kumimoji="0" lang="en-US" sz="2800" i="0" u="none" strike="noStrike" kern="1200" cap="none" spc="0" normalizeH="0" baseline="0" noProof="0" dirty="0" err="1">
                <a:ln>
                  <a:noFill/>
                </a:ln>
                <a:effectLst/>
                <a:uLnTx/>
                <a:uFillTx/>
                <a:latin typeface="Calibri"/>
                <a:ea typeface="+mn-ea"/>
                <a:cs typeface="+mn-cs"/>
              </a:rPr>
              <a:t>not_specified_filter</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count_not_specified</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not specified occupation?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18</a:t>
            </a:r>
          </a:p>
        </p:txBody>
      </p:sp>
    </p:spTree>
    <p:extLst>
      <p:ext uri="{BB962C8B-B14F-4D97-AF65-F5344CB8AC3E}">
        <p14:creationId xmlns:p14="http://schemas.microsoft.com/office/powerpoint/2010/main" val="1877166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(66254)</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18</a:t>
            </a:r>
          </a:p>
        </p:txBody>
      </p:sp>
    </p:spTree>
    <p:extLst>
      <p:ext uri="{BB962C8B-B14F-4D97-AF65-F5344CB8AC3E}">
        <p14:creationId xmlns:p14="http://schemas.microsoft.com/office/powerpoint/2010/main" val="2649582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483209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greater_50k_filter = FILTER adult BY (salary== 50001);</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by the gender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group_greater_50k_gender = GROUP greater_50k_filter by gender;</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Creating a 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count_greater_50k_gender = FOREACH group_greater_50k_gender GENERATE group as </a:t>
            </a:r>
            <a:r>
              <a:rPr kumimoji="0" lang="en-US" sz="2800" i="0" u="none" strike="noStrike" kern="1200" cap="none" spc="0" normalizeH="0" baseline="0" noProof="0" dirty="0" err="1">
                <a:ln>
                  <a:noFill/>
                </a:ln>
                <a:effectLst/>
                <a:uLnTx/>
                <a:uFillTx/>
                <a:latin typeface="Calibri"/>
                <a:ea typeface="+mn-ea"/>
                <a:cs typeface="+mn-cs"/>
              </a:rPr>
              <a:t>gender,COUNT</a:t>
            </a:r>
            <a:r>
              <a:rPr kumimoji="0" lang="en-US" sz="2800" i="0" u="none" strike="noStrike" kern="1200" cap="none" spc="0" normalizeH="0" baseline="0" noProof="0" dirty="0">
                <a:ln>
                  <a:noFill/>
                </a:ln>
                <a:effectLst/>
                <a:uLnTx/>
                <a:uFillTx/>
                <a:latin typeface="Calibri"/>
                <a:ea typeface="+mn-ea"/>
                <a:cs typeface="+mn-cs"/>
              </a:rPr>
              <a:t>(greater_50k_filter.gender) AS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a:t>
            </a:r>
          </a:p>
          <a:p>
            <a:pPr>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Ordering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order_count_relationship_num</a:t>
            </a:r>
            <a:r>
              <a:rPr kumimoji="0" lang="en-US" sz="2800" i="0" u="none" strike="noStrike" kern="1200" cap="none" spc="0" normalizeH="0" baseline="0" noProof="0" dirty="0">
                <a:ln>
                  <a:noFill/>
                </a:ln>
                <a:effectLst/>
                <a:uLnTx/>
                <a:uFillTx/>
                <a:latin typeface="Calibri"/>
                <a:ea typeface="+mn-ea"/>
                <a:cs typeface="+mn-cs"/>
              </a:rPr>
              <a:t> = ORDER  count_greater_50k_gender BY </a:t>
            </a:r>
            <a:r>
              <a:rPr kumimoji="0" lang="en-US" sz="2800" i="0" u="none" strike="noStrike" kern="1200" cap="none" spc="0" normalizeH="0" baseline="0" noProof="0" dirty="0" err="1">
                <a:ln>
                  <a:noFill/>
                </a:ln>
                <a:effectLst/>
                <a:uLnTx/>
                <a:uFillTx/>
                <a:latin typeface="Calibri"/>
                <a:ea typeface="+mn-ea"/>
                <a:cs typeface="+mn-cs"/>
              </a:rPr>
              <a:t>count_num</a:t>
            </a:r>
            <a:r>
              <a:rPr kumimoji="0" lang="en-US" sz="2800" i="0" u="none" strike="noStrike" kern="1200" cap="none" spc="0" normalizeH="0" baseline="0" noProof="0" dirty="0">
                <a:ln>
                  <a:noFill/>
                </a:ln>
                <a:effectLst/>
                <a:uLnTx/>
                <a:uFillTx/>
                <a:latin typeface="Calibri"/>
                <a:ea typeface="+mn-ea"/>
                <a:cs typeface="+mn-cs"/>
              </a:rPr>
              <a:t> DESC;</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count_greater_50k_gender;</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324973"/>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occupation with &gt;50k for female and male desc order?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19</a:t>
            </a:r>
          </a:p>
        </p:txBody>
      </p:sp>
    </p:spTree>
    <p:extLst>
      <p:ext uri="{BB962C8B-B14F-4D97-AF65-F5344CB8AC3E}">
        <p14:creationId xmlns:p14="http://schemas.microsoft.com/office/powerpoint/2010/main" val="118268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95410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(Male,248601)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(Female,242877)</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19</a:t>
            </a:r>
          </a:p>
        </p:txBody>
      </p:sp>
    </p:spTree>
    <p:extLst>
      <p:ext uri="{BB962C8B-B14F-4D97-AF65-F5344CB8AC3E}">
        <p14:creationId xmlns:p14="http://schemas.microsoft.com/office/powerpoint/2010/main" val="2618276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--grouping the data based on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workclass</a:t>
            </a:r>
            <a:r>
              <a:rPr kumimoji="0" lang="en-US" sz="2800" b="1" i="0" u="none" strike="noStrike" kern="1200" cap="none" spc="0" normalizeH="0" baseline="0" noProof="0" dirty="0">
                <a:ln>
                  <a:noFill/>
                </a:ln>
                <a:solidFill>
                  <a:srgbClr val="6B81A6"/>
                </a:solidFill>
                <a:effectLst/>
                <a:uLnTx/>
                <a:uFillTx/>
                <a:latin typeface="Calibri"/>
                <a:ea typeface="+mn-ea"/>
                <a:cs typeface="+mn-cs"/>
              </a:rPr>
              <a:t> and gender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workclass_gender</a:t>
            </a:r>
            <a:r>
              <a:rPr kumimoji="0" lang="en-US" sz="2800" i="0" u="none" strike="noStrike" kern="1200" cap="none" spc="0" normalizeH="0" baseline="0" noProof="0" dirty="0">
                <a:ln>
                  <a:noFill/>
                </a:ln>
                <a:effectLst/>
                <a:uLnTx/>
                <a:uFillTx/>
                <a:latin typeface="Calibri"/>
                <a:ea typeface="+mn-ea"/>
                <a:cs typeface="+mn-cs"/>
              </a:rPr>
              <a:t> = group adult BY (gender, </a:t>
            </a:r>
            <a:r>
              <a:rPr kumimoji="0" lang="en-US" sz="2800" i="0" u="none" strike="noStrike" kern="1200" cap="none" spc="0" normalizeH="0" baseline="0" noProof="0" dirty="0" err="1">
                <a:ln>
                  <a:noFill/>
                </a:ln>
                <a:effectLst/>
                <a:uLnTx/>
                <a:uFillTx/>
                <a:latin typeface="Calibri"/>
                <a:ea typeface="+mn-ea"/>
                <a:cs typeface="+mn-cs"/>
              </a:rPr>
              <a:t>workclass</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--counting the instances of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workclass</a:t>
            </a:r>
            <a:r>
              <a:rPr kumimoji="0" lang="en-US" sz="2800" b="1" i="0" u="none" strike="noStrike" kern="1200" cap="none" spc="0" normalizeH="0" baseline="0" noProof="0" dirty="0">
                <a:ln>
                  <a:noFill/>
                </a:ln>
                <a:solidFill>
                  <a:srgbClr val="6B81A6"/>
                </a:solidFill>
                <a:effectLst/>
                <a:uLnTx/>
                <a:uFillTx/>
                <a:latin typeface="Calibri"/>
                <a:ea typeface="+mn-ea"/>
                <a:cs typeface="+mn-cs"/>
              </a:rPr>
              <a:t> for each gender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count_workclass_gender</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workclass_gender</a:t>
            </a:r>
            <a:r>
              <a:rPr kumimoji="0" lang="en-US" sz="2800" i="0" u="none" strike="noStrike" kern="1200" cap="none" spc="0" normalizeH="0" baseline="0" noProof="0" dirty="0">
                <a:ln>
                  <a:noFill/>
                </a:ln>
                <a:effectLst/>
                <a:uLnTx/>
                <a:uFillTx/>
                <a:latin typeface="Calibri"/>
                <a:ea typeface="+mn-ea"/>
                <a:cs typeface="+mn-cs"/>
              </a:rPr>
              <a:t> GENERATE FLATTEN(group) AS (gender, </a:t>
            </a:r>
            <a:r>
              <a:rPr kumimoji="0" lang="en-US" sz="2800" i="0" u="none" strike="noStrike" kern="1200" cap="none" spc="0" normalizeH="0" baseline="0" noProof="0" dirty="0" err="1">
                <a:ln>
                  <a:noFill/>
                </a:ln>
                <a:effectLst/>
                <a:uLnTx/>
                <a:uFillTx/>
                <a:latin typeface="Calibri"/>
                <a:ea typeface="+mn-ea"/>
                <a:cs typeface="+mn-cs"/>
              </a:rPr>
              <a:t>workclass</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COUNT(</a:t>
            </a:r>
            <a:r>
              <a:rPr kumimoji="0" lang="en-US" sz="2800" i="0" u="none" strike="noStrike" kern="1200" cap="none" spc="0" normalizeH="0" baseline="0" noProof="0" dirty="0" err="1">
                <a:ln>
                  <a:noFill/>
                </a:ln>
                <a:effectLst/>
                <a:uLnTx/>
                <a:uFillTx/>
                <a:latin typeface="Calibri"/>
                <a:ea typeface="+mn-ea"/>
                <a:cs typeface="+mn-cs"/>
              </a:rPr>
              <a:t>adult.age</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workclass_gender_count</a:t>
            </a:r>
            <a:r>
              <a:rPr kumimoji="0" lang="en-US" sz="2800" i="0" u="none" strike="noStrike" kern="1200" cap="none" spc="0" normalizeH="0" baseline="0" noProof="0" dirty="0">
                <a:ln>
                  <a:noFill/>
                </a:ln>
                <a:effectLst/>
                <a:uLnTx/>
                <a:uFillTx/>
                <a:latin typeface="Calibri"/>
                <a:ea typeface="+mn-ea"/>
                <a:cs typeface="+mn-cs"/>
              </a:rPr>
              <a:t>; </a:t>
            </a:r>
          </a:p>
          <a:p>
            <a:pPr>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count_workclass_gender</a:t>
            </a:r>
            <a:endParaRPr kumimoji="0" lang="en-US" sz="2800" i="0" u="none" strike="noStrike" kern="1200" cap="none" spc="0" normalizeH="0" baseline="0" noProof="0" dirty="0">
              <a:ln>
                <a:noFill/>
              </a:ln>
              <a:effectLst/>
              <a:uLnTx/>
              <a:uFillTx/>
              <a:latin typeface="Calibri"/>
              <a:ea typeface="+mn-ea"/>
              <a:cs typeface="+mn-cs"/>
            </a:endParaRP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ount</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workclass</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and gender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20</a:t>
            </a:r>
          </a:p>
        </p:txBody>
      </p:sp>
    </p:spTree>
    <p:extLst>
      <p:ext uri="{BB962C8B-B14F-4D97-AF65-F5344CB8AC3E}">
        <p14:creationId xmlns:p14="http://schemas.microsoft.com/office/powerpoint/2010/main" val="4199010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3" y="2800973"/>
            <a:ext cx="15994500" cy="5316033"/>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5" y="2777029"/>
            <a:ext cx="16084825" cy="5342266"/>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20</a:t>
            </a:r>
          </a:p>
        </p:txBody>
      </p:sp>
      <p:graphicFrame>
        <p:nvGraphicFramePr>
          <p:cNvPr id="11" name="Table 11">
            <a:extLst>
              <a:ext uri="{FF2B5EF4-FFF2-40B4-BE49-F238E27FC236}">
                <a16:creationId xmlns:a16="http://schemas.microsoft.com/office/drawing/2014/main" id="{8770C66F-488A-19D1-9409-B22273497400}"/>
              </a:ext>
            </a:extLst>
          </p:cNvPr>
          <p:cNvGraphicFramePr>
            <a:graphicFrameLocks noGrp="1"/>
          </p:cNvGraphicFramePr>
          <p:nvPr>
            <p:extLst>
              <p:ext uri="{D42A27DB-BD31-4B8C-83A1-F6EECF244321}">
                <p14:modId xmlns:p14="http://schemas.microsoft.com/office/powerpoint/2010/main" val="232178530"/>
              </p:ext>
            </p:extLst>
          </p:nvPr>
        </p:nvGraphicFramePr>
        <p:xfrm>
          <a:off x="1359300" y="3822270"/>
          <a:ext cx="13360384" cy="3554412"/>
        </p:xfrm>
        <a:graphic>
          <a:graphicData uri="http://schemas.openxmlformats.org/drawingml/2006/table">
            <a:tbl>
              <a:tblPr rtl="1" firstRow="1" bandRow="1">
                <a:tableStyleId>{5C22544A-7EE6-4342-B048-85BDC9FD1C3A}</a:tableStyleId>
              </a:tblPr>
              <a:tblGrid>
                <a:gridCol w="6680192">
                  <a:extLst>
                    <a:ext uri="{9D8B030D-6E8A-4147-A177-3AD203B41FA5}">
                      <a16:colId xmlns:a16="http://schemas.microsoft.com/office/drawing/2014/main" val="3343357762"/>
                    </a:ext>
                  </a:extLst>
                </a:gridCol>
                <a:gridCol w="6680192">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Female,Private,61421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Female,Local-gov,54326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Female,State-gov,54479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Female,Federal-gov,54135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Female,Without-pay,53979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Female,Never-worked,53350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Female,Self-emp-inc,53449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Female,Not-specified,54515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Female,Self-emp-not-inc,54423</a:t>
                      </a:r>
                      <a:endParaRPr lang="ar-SA" sz="2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Male,Private,68584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Male,Local-gov,55181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Male,State-gov,54377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Male,Federal-gov,54306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Male,Without-pay,53720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Male,Never-worked,53673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Male,Self-emp-inc,54768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Male,Not-specified,55216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Male,Self-emp-not-inc,56098</a:t>
                      </a:r>
                      <a:endParaRPr lang="ar-SA" sz="2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2750039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filter_fiftyhours_fiftyk</a:t>
            </a:r>
            <a:r>
              <a:rPr kumimoji="0" lang="en-US" sz="2800" i="0" u="none" strike="noStrike" kern="1200" cap="none" spc="0" normalizeH="0" baseline="0" noProof="0" dirty="0">
                <a:ln>
                  <a:noFill/>
                </a:ln>
                <a:effectLst/>
                <a:uLnTx/>
                <a:uFillTx/>
                <a:latin typeface="Calibri"/>
                <a:ea typeface="+mn-ea"/>
                <a:cs typeface="+mn-cs"/>
              </a:rPr>
              <a:t> = FILTER adult BY (</a:t>
            </a:r>
            <a:r>
              <a:rPr kumimoji="0" lang="en-US" sz="2800" i="0" u="none" strike="noStrike" kern="1200" cap="none" spc="0" normalizeH="0" baseline="0" noProof="0" dirty="0" err="1">
                <a:ln>
                  <a:noFill/>
                </a:ln>
                <a:effectLst/>
                <a:uLnTx/>
                <a:uFillTx/>
                <a:latin typeface="Calibri"/>
                <a:ea typeface="+mn-ea"/>
                <a:cs typeface="+mn-cs"/>
              </a:rPr>
              <a:t>hours_per_week</a:t>
            </a:r>
            <a:r>
              <a:rPr kumimoji="0" lang="en-US" sz="2800" i="0" u="none" strike="noStrike" kern="1200" cap="none" spc="0" normalizeH="0" baseline="0" noProof="0" dirty="0">
                <a:ln>
                  <a:noFill/>
                </a:ln>
                <a:effectLst/>
                <a:uLnTx/>
                <a:uFillTx/>
                <a:latin typeface="Calibri"/>
                <a:ea typeface="+mn-ea"/>
                <a:cs typeface="+mn-cs"/>
              </a:rPr>
              <a:t> &gt; 50) AND (salary == '50000');</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--grouping the data by salary and gender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group_data</a:t>
            </a:r>
            <a:r>
              <a:rPr kumimoji="0" lang="en-US" sz="2800" i="0" u="none" strike="noStrike" kern="1200" cap="none" spc="0" normalizeH="0" baseline="0" noProof="0" dirty="0">
                <a:ln>
                  <a:noFill/>
                </a:ln>
                <a:effectLst/>
                <a:uLnTx/>
                <a:uFillTx/>
                <a:latin typeface="Calibri"/>
                <a:ea typeface="+mn-ea"/>
                <a:cs typeface="+mn-cs"/>
              </a:rPr>
              <a:t> = GROUP </a:t>
            </a:r>
            <a:r>
              <a:rPr kumimoji="0" lang="en-US" sz="2800" i="0" u="none" strike="noStrike" kern="1200" cap="none" spc="0" normalizeH="0" baseline="0" noProof="0" dirty="0" err="1">
                <a:ln>
                  <a:noFill/>
                </a:ln>
                <a:effectLst/>
                <a:uLnTx/>
                <a:uFillTx/>
                <a:latin typeface="Calibri"/>
                <a:ea typeface="+mn-ea"/>
                <a:cs typeface="+mn-cs"/>
              </a:rPr>
              <a:t>filter_fiftyhours_fiftyk</a:t>
            </a:r>
            <a:r>
              <a:rPr kumimoji="0" lang="en-US" sz="2800" i="0" u="none" strike="noStrike" kern="1200" cap="none" spc="0" normalizeH="0" baseline="0" noProof="0" dirty="0">
                <a:ln>
                  <a:noFill/>
                </a:ln>
                <a:effectLst/>
                <a:uLnTx/>
                <a:uFillTx/>
                <a:latin typeface="Calibri"/>
                <a:ea typeface="+mn-ea"/>
                <a:cs typeface="+mn-cs"/>
              </a:rPr>
              <a:t> BY (salary, gender);</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--Counting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count_fiftyhours_fiftyk</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group_data</a:t>
            </a:r>
            <a:r>
              <a:rPr kumimoji="0" lang="en-US" sz="2800" i="0" u="none" strike="noStrike" kern="1200" cap="none" spc="0" normalizeH="0" baseline="0" noProof="0" dirty="0">
                <a:ln>
                  <a:noFill/>
                </a:ln>
                <a:effectLst/>
                <a:uLnTx/>
                <a:uFillTx/>
                <a:latin typeface="Calibri"/>
                <a:ea typeface="+mn-ea"/>
                <a:cs typeface="+mn-cs"/>
              </a:rPr>
              <a:t> GENERATE FLATTEN(group) AS (salary, gender), COUNT(</a:t>
            </a:r>
            <a:r>
              <a:rPr kumimoji="0" lang="en-US" sz="2800" i="0" u="none" strike="noStrike" kern="1200" cap="none" spc="0" normalizeH="0" baseline="0" noProof="0" dirty="0" err="1">
                <a:ln>
                  <a:noFill/>
                </a:ln>
                <a:effectLst/>
                <a:uLnTx/>
                <a:uFillTx/>
                <a:latin typeface="Calibri"/>
                <a:ea typeface="+mn-ea"/>
                <a:cs typeface="+mn-cs"/>
              </a:rPr>
              <a:t>filter_fiftyhours_fiftyk.age</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count_people</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--displaying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count_fiftyhours_fiftyk</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many people who work more than 50 hours a week earn less than 50k by gender?</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21</a:t>
            </a:r>
          </a:p>
        </p:txBody>
      </p:sp>
    </p:spTree>
    <p:extLst>
      <p:ext uri="{BB962C8B-B14F-4D97-AF65-F5344CB8AC3E}">
        <p14:creationId xmlns:p14="http://schemas.microsoft.com/office/powerpoint/2010/main" val="851602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954107"/>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(50000,Male,115281)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(50000,Female,113385)</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21</a:t>
            </a:r>
          </a:p>
        </p:txBody>
      </p:sp>
    </p:spTree>
    <p:extLst>
      <p:ext uri="{BB962C8B-B14F-4D97-AF65-F5344CB8AC3E}">
        <p14:creationId xmlns:p14="http://schemas.microsoft.com/office/powerpoint/2010/main" val="2308020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88038" y="5192608"/>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709204"/>
            <a:ext cx="1273715" cy="1273715"/>
          </a:xfrm>
          <a:prstGeom prst="rect">
            <a:avLst/>
          </a:prstGeom>
        </p:spPr>
      </p:pic>
      <p:pic>
        <p:nvPicPr>
          <p:cNvPr id="24" name="Picture 2">
            <a:extLst>
              <a:ext uri="{FF2B5EF4-FFF2-40B4-BE49-F238E27FC236}">
                <a16:creationId xmlns:a16="http://schemas.microsoft.com/office/drawing/2014/main" id="{65E2439A-3B17-52AF-8479-675B256BB823}"/>
              </a:ext>
            </a:extLst>
          </p:cNvPr>
          <p:cNvPicPr>
            <a:picLocks noGrp="1" noRot="1" noChangeAspect="1" noMove="1" noResize="1" noEditPoints="1" noAdjustHandles="1" noChangeArrowheads="1" noChangeShapeType="1" noCrop="1"/>
          </p:cNvPicPr>
          <p:nvPr/>
        </p:nvPicPr>
        <p:blipFill>
          <a:blip r:embed="rId12">
            <a:alphaModFix amt="60000"/>
          </a:blip>
          <a:srcRect t="7812" b="7812"/>
          <a:stretch>
            <a:fillRect/>
          </a:stretch>
        </p:blipFill>
        <p:spPr>
          <a:xfrm>
            <a:off x="0" y="44382"/>
            <a:ext cx="18288000" cy="10287000"/>
          </a:xfrm>
          <a:prstGeom prst="rect">
            <a:avLst/>
          </a:prstGeom>
        </p:spPr>
      </p:pic>
      <p:sp>
        <p:nvSpPr>
          <p:cNvPr id="22" name="TextBox 51">
            <a:extLst>
              <a:ext uri="{FF2B5EF4-FFF2-40B4-BE49-F238E27FC236}">
                <a16:creationId xmlns:a16="http://schemas.microsoft.com/office/drawing/2014/main" id="{E517A330-E465-321C-CF6E-0D5EDB9C03DE}"/>
              </a:ext>
            </a:extLst>
          </p:cNvPr>
          <p:cNvSpPr txBox="1"/>
          <p:nvPr/>
        </p:nvSpPr>
        <p:spPr>
          <a:xfrm>
            <a:off x="2592781" y="423553"/>
            <a:ext cx="12442620" cy="1462195"/>
          </a:xfrm>
          <a:prstGeom prst="rect">
            <a:avLst/>
          </a:prstGeom>
        </p:spPr>
        <p:txBody>
          <a:bodyPr lIns="0" tIns="0" rIns="0" bIns="0" rtlCol="0" anchor="t">
            <a:spAutoFit/>
          </a:bodyPr>
          <a:lstStyle/>
          <a:p>
            <a:pPr marL="0" marR="0" lvl="0" indent="0" algn="ctr" defTabSz="914400" rtl="0" eaLnBrk="1" fontAlgn="auto" latinLnBrk="0" hangingPunct="1">
              <a:lnSpc>
                <a:spcPts val="12459"/>
              </a:lnSpc>
              <a:spcBef>
                <a:spcPts val="0"/>
              </a:spcBef>
              <a:spcAft>
                <a:spcPts val="0"/>
              </a:spcAft>
              <a:buClrTx/>
              <a:buSzTx/>
              <a:buFontTx/>
              <a:buNone/>
              <a:tabLst/>
              <a:defRPr/>
            </a:pPr>
            <a:r>
              <a:rPr kumimoji="0" lang="en-US" sz="8899" b="1" i="0" u="none" strike="noStrike" kern="1200" cap="none" spc="444"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PROJECT</a:t>
            </a:r>
          </a:p>
        </p:txBody>
      </p:sp>
      <p:sp>
        <p:nvSpPr>
          <p:cNvPr id="23" name="TextBox 28">
            <a:extLst>
              <a:ext uri="{FF2B5EF4-FFF2-40B4-BE49-F238E27FC236}">
                <a16:creationId xmlns:a16="http://schemas.microsoft.com/office/drawing/2014/main" id="{8901F110-BE98-FCA9-637E-5A534DCE95D1}"/>
              </a:ext>
            </a:extLst>
          </p:cNvPr>
          <p:cNvSpPr txBox="1"/>
          <p:nvPr/>
        </p:nvSpPr>
        <p:spPr>
          <a:xfrm>
            <a:off x="6703205" y="1666518"/>
            <a:ext cx="3962400"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OVERVIEW</a:t>
            </a:r>
          </a:p>
        </p:txBody>
      </p:sp>
      <p:sp>
        <p:nvSpPr>
          <p:cNvPr id="15" name="TextBox 2">
            <a:extLst>
              <a:ext uri="{FF2B5EF4-FFF2-40B4-BE49-F238E27FC236}">
                <a16:creationId xmlns:a16="http://schemas.microsoft.com/office/drawing/2014/main" id="{3B8BF05B-C8C8-2F46-F836-5E2D31DECF0B}"/>
              </a:ext>
            </a:extLst>
          </p:cNvPr>
          <p:cNvSpPr txBox="1"/>
          <p:nvPr/>
        </p:nvSpPr>
        <p:spPr>
          <a:xfrm>
            <a:off x="1899212" y="3504184"/>
            <a:ext cx="14489576" cy="1107996"/>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B4467"/>
                </a:solidFill>
                <a:effectLst/>
                <a:uLnTx/>
                <a:uFillTx/>
                <a:latin typeface="Times New Roman" panose="02020603050405020304" pitchFamily="18" charset="0"/>
                <a:ea typeface="+mn-ea"/>
                <a:cs typeface="Times New Roman" panose="02020603050405020304" pitchFamily="18" charset="0"/>
              </a:rPr>
              <a:t>The data we used is from UCI, the data set also known as "Census Income" dataset.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2B4467"/>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6B81A6"/>
                </a:solidFill>
                <a:effectLst/>
                <a:uLnTx/>
                <a:uFillTx/>
                <a:latin typeface="Times New Roman" panose="02020603050405020304" pitchFamily="18" charset="0"/>
                <a:ea typeface="+mn-ea"/>
                <a:cs typeface="Times New Roman" panose="02020603050405020304" pitchFamily="18" charset="0"/>
              </a:rPr>
              <a:t>We came with 2 approaches:</a:t>
            </a:r>
          </a:p>
        </p:txBody>
      </p:sp>
      <p:grpSp>
        <p:nvGrpSpPr>
          <p:cNvPr id="26" name="Group 2">
            <a:extLst>
              <a:ext uri="{FF2B5EF4-FFF2-40B4-BE49-F238E27FC236}">
                <a16:creationId xmlns:a16="http://schemas.microsoft.com/office/drawing/2014/main" id="{518378A8-5C51-D2BE-64BC-DE4AA5FB2656}"/>
              </a:ext>
            </a:extLst>
          </p:cNvPr>
          <p:cNvGrpSpPr/>
          <p:nvPr/>
        </p:nvGrpSpPr>
        <p:grpSpPr>
          <a:xfrm>
            <a:off x="4799394" y="5534947"/>
            <a:ext cx="3674849" cy="2346293"/>
            <a:chOff x="0" y="0"/>
            <a:chExt cx="4754393" cy="3035553"/>
          </a:xfrm>
        </p:grpSpPr>
        <p:sp>
          <p:nvSpPr>
            <p:cNvPr id="27" name="Freeform 3">
              <a:extLst>
                <a:ext uri="{FF2B5EF4-FFF2-40B4-BE49-F238E27FC236}">
                  <a16:creationId xmlns:a16="http://schemas.microsoft.com/office/drawing/2014/main" id="{2D3D8FFF-8C26-2047-B7D4-3BBE9822BCF8}"/>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grpSp>
        <p:nvGrpSpPr>
          <p:cNvPr id="28" name="Group 4">
            <a:extLst>
              <a:ext uri="{FF2B5EF4-FFF2-40B4-BE49-F238E27FC236}">
                <a16:creationId xmlns:a16="http://schemas.microsoft.com/office/drawing/2014/main" id="{3B1A7996-3A25-6414-9459-E3493F012C28}"/>
              </a:ext>
            </a:extLst>
          </p:cNvPr>
          <p:cNvGrpSpPr/>
          <p:nvPr/>
        </p:nvGrpSpPr>
        <p:grpSpPr>
          <a:xfrm>
            <a:off x="9685433" y="5534947"/>
            <a:ext cx="3674849" cy="2346293"/>
            <a:chOff x="0" y="0"/>
            <a:chExt cx="4754393" cy="3035553"/>
          </a:xfrm>
        </p:grpSpPr>
        <p:sp>
          <p:nvSpPr>
            <p:cNvPr id="29" name="Freeform 5">
              <a:extLst>
                <a:ext uri="{FF2B5EF4-FFF2-40B4-BE49-F238E27FC236}">
                  <a16:creationId xmlns:a16="http://schemas.microsoft.com/office/drawing/2014/main" id="{1A40DDFC-63FE-A400-78EB-A167443612DA}"/>
                </a:ext>
              </a:extLst>
            </p:cNvPr>
            <p:cNvSpPr/>
            <p:nvPr/>
          </p:nvSpPr>
          <p:spPr>
            <a:xfrm>
              <a:off x="0" y="0"/>
              <a:ext cx="4754393" cy="3035553"/>
            </a:xfrm>
            <a:custGeom>
              <a:avLst/>
              <a:gdLst/>
              <a:ahLst/>
              <a:cxnLst/>
              <a:rect l="l" t="t" r="r" b="b"/>
              <a:pathLst>
                <a:path w="4754393" h="3035553">
                  <a:moveTo>
                    <a:pt x="0" y="0"/>
                  </a:moveTo>
                  <a:lnTo>
                    <a:pt x="0" y="3035553"/>
                  </a:lnTo>
                  <a:lnTo>
                    <a:pt x="4754393" y="3035553"/>
                  </a:lnTo>
                  <a:lnTo>
                    <a:pt x="4754393" y="0"/>
                  </a:lnTo>
                  <a:lnTo>
                    <a:pt x="0" y="0"/>
                  </a:lnTo>
                  <a:close/>
                  <a:moveTo>
                    <a:pt x="4693433" y="2974593"/>
                  </a:moveTo>
                  <a:lnTo>
                    <a:pt x="59690" y="2974593"/>
                  </a:lnTo>
                  <a:lnTo>
                    <a:pt x="59690" y="59690"/>
                  </a:lnTo>
                  <a:lnTo>
                    <a:pt x="4693433" y="59690"/>
                  </a:lnTo>
                  <a:lnTo>
                    <a:pt x="4693433" y="2974593"/>
                  </a:lnTo>
                  <a:close/>
                </a:path>
              </a:pathLst>
            </a:custGeom>
            <a:solidFill>
              <a:srgbClr val="859BC1"/>
            </a:solidFill>
          </p:spPr>
        </p:sp>
      </p:grpSp>
      <p:pic>
        <p:nvPicPr>
          <p:cNvPr id="39" name="Picture 8">
            <a:extLst>
              <a:ext uri="{FF2B5EF4-FFF2-40B4-BE49-F238E27FC236}">
                <a16:creationId xmlns:a16="http://schemas.microsoft.com/office/drawing/2014/main" id="{E82C74B7-20E0-5DEA-91A5-EF934EEB00D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8713392" y="6478208"/>
            <a:ext cx="732892" cy="388433"/>
          </a:xfrm>
          <a:prstGeom prst="rect">
            <a:avLst/>
          </a:prstGeom>
        </p:spPr>
      </p:pic>
      <p:sp>
        <p:nvSpPr>
          <p:cNvPr id="47" name="TextBox 15">
            <a:extLst>
              <a:ext uri="{FF2B5EF4-FFF2-40B4-BE49-F238E27FC236}">
                <a16:creationId xmlns:a16="http://schemas.microsoft.com/office/drawing/2014/main" id="{AB8645B3-B43A-99D1-28ED-BFFA628566BF}"/>
              </a:ext>
            </a:extLst>
          </p:cNvPr>
          <p:cNvSpPr txBox="1"/>
          <p:nvPr/>
        </p:nvSpPr>
        <p:spPr>
          <a:xfrm>
            <a:off x="9886378" y="6118426"/>
            <a:ext cx="3334825" cy="1107996"/>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193A8"/>
                </a:solidFill>
                <a:effectLst/>
                <a:uLnTx/>
                <a:uFillTx/>
                <a:latin typeface="Times New Roman" panose="02020603050405020304" pitchFamily="18" charset="0"/>
                <a:ea typeface="+mn-ea"/>
                <a:cs typeface="Times New Roman" panose="02020603050405020304" pitchFamily="18" charset="0"/>
              </a:rPr>
              <a:t>Regression with 4 models, to predict the capital gain</a:t>
            </a:r>
          </a:p>
        </p:txBody>
      </p:sp>
      <p:sp>
        <p:nvSpPr>
          <p:cNvPr id="48" name="TextBox 15">
            <a:extLst>
              <a:ext uri="{FF2B5EF4-FFF2-40B4-BE49-F238E27FC236}">
                <a16:creationId xmlns:a16="http://schemas.microsoft.com/office/drawing/2014/main" id="{9739C1A1-C89A-138C-1E0C-14B769436CF1}"/>
              </a:ext>
            </a:extLst>
          </p:cNvPr>
          <p:cNvSpPr txBox="1"/>
          <p:nvPr/>
        </p:nvSpPr>
        <p:spPr>
          <a:xfrm>
            <a:off x="4704261" y="6207935"/>
            <a:ext cx="3674849"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8193A8"/>
                </a:solidFill>
                <a:effectLst/>
                <a:uLnTx/>
                <a:uFillTx/>
                <a:latin typeface="Times New Roman" panose="02020603050405020304" pitchFamily="18" charset="0"/>
                <a:ea typeface="+mn-ea"/>
                <a:cs typeface="Times New Roman" panose="02020603050405020304" pitchFamily="18" charset="0"/>
              </a:rPr>
              <a:t>Classification with 4 models, to predict the salary</a:t>
            </a:r>
          </a:p>
        </p:txBody>
      </p:sp>
      <p:pic>
        <p:nvPicPr>
          <p:cNvPr id="52" name="Graphic 51" descr="Badge 1 outline">
            <a:extLst>
              <a:ext uri="{FF2B5EF4-FFF2-40B4-BE49-F238E27FC236}">
                <a16:creationId xmlns:a16="http://schemas.microsoft.com/office/drawing/2014/main" id="{A64B0C3D-02C9-4DA4-3421-6F122BC18EC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02567" y="5142325"/>
            <a:ext cx="696841" cy="696841"/>
          </a:xfrm>
          <a:prstGeom prst="rect">
            <a:avLst/>
          </a:prstGeom>
        </p:spPr>
      </p:pic>
      <p:pic>
        <p:nvPicPr>
          <p:cNvPr id="54" name="Graphic 53" descr="Badge outline">
            <a:extLst>
              <a:ext uri="{FF2B5EF4-FFF2-40B4-BE49-F238E27FC236}">
                <a16:creationId xmlns:a16="http://schemas.microsoft.com/office/drawing/2014/main" id="{89AFDBD4-1247-94BA-930D-6D8027ED12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82681" y="5132151"/>
            <a:ext cx="696841" cy="696841"/>
          </a:xfrm>
          <a:prstGeom prst="rect">
            <a:avLst/>
          </a:prstGeom>
        </p:spPr>
      </p:pic>
    </p:spTree>
    <p:extLst>
      <p:ext uri="{BB962C8B-B14F-4D97-AF65-F5344CB8AC3E}">
        <p14:creationId xmlns:p14="http://schemas.microsoft.com/office/powerpoint/2010/main" val="2199845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--grouping the data by salary and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and</a:t>
            </a:r>
            <a:r>
              <a:rPr kumimoji="0" lang="en-US" sz="2800" b="1" i="0" u="none" strike="noStrike" kern="1200" cap="none" spc="0" normalizeH="0" baseline="0" noProof="0" dirty="0">
                <a:ln>
                  <a:noFill/>
                </a:ln>
                <a:solidFill>
                  <a:srgbClr val="6B81A6"/>
                </a:solidFill>
                <a:effectLst/>
                <a:uLnTx/>
                <a:uFillTx/>
                <a:latin typeface="Calibri"/>
                <a:ea typeface="+mn-ea"/>
                <a:cs typeface="+mn-cs"/>
              </a:rPr>
              <a:t> 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salary_race</a:t>
            </a:r>
            <a:r>
              <a:rPr kumimoji="0" lang="en-US" sz="2800" i="0" u="none" strike="noStrike" kern="1200" cap="none" spc="0" normalizeH="0" baseline="0" noProof="0" dirty="0">
                <a:ln>
                  <a:noFill/>
                </a:ln>
                <a:effectLst/>
                <a:uLnTx/>
                <a:uFillTx/>
                <a:latin typeface="Calibri"/>
                <a:ea typeface="+mn-ea"/>
                <a:cs typeface="+mn-cs"/>
              </a:rPr>
              <a:t> = GROUP adult BY (salary, race);</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--counting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count_salary_race</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salary_race</a:t>
            </a:r>
            <a:r>
              <a:rPr kumimoji="0" lang="en-US" sz="2800" i="0" u="none" strike="noStrike" kern="1200" cap="none" spc="0" normalizeH="0" baseline="0" noProof="0" dirty="0">
                <a:ln>
                  <a:noFill/>
                </a:ln>
                <a:effectLst/>
                <a:uLnTx/>
                <a:uFillTx/>
                <a:latin typeface="Calibri"/>
                <a:ea typeface="+mn-ea"/>
                <a:cs typeface="+mn-cs"/>
              </a:rPr>
              <a:t> GENERATE FLATTEN(group) AS (salary, race), COUNT(</a:t>
            </a:r>
            <a:r>
              <a:rPr kumimoji="0" lang="en-US" sz="2800" i="0" u="none" strike="noStrike" kern="1200" cap="none" spc="0" normalizeH="0" baseline="0" noProof="0" dirty="0" err="1">
                <a:ln>
                  <a:noFill/>
                </a:ln>
                <a:effectLst/>
                <a:uLnTx/>
                <a:uFillTx/>
                <a:latin typeface="Calibri"/>
                <a:ea typeface="+mn-ea"/>
                <a:cs typeface="+mn-cs"/>
              </a:rPr>
              <a:t>adult.age</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race_salary</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--displaying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count_salary_race</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much salary for each ethnicity?</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22</a:t>
            </a:r>
          </a:p>
        </p:txBody>
      </p:sp>
    </p:spTree>
    <p:extLst>
      <p:ext uri="{BB962C8B-B14F-4D97-AF65-F5344CB8AC3E}">
        <p14:creationId xmlns:p14="http://schemas.microsoft.com/office/powerpoint/2010/main" val="2815443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07385"/>
            <a:ext cx="15682556" cy="440120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(50000,Black,99638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50000,Other,97124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50000,White,117544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50000,Amer-Indian-Eskimo,97040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50000,Asian-Pac-Islander,97176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50001,Black,97215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50001,Other,96243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50001,White,103695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50001,Amer-Indian-Eskimo,97137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50001,Asian-Pac-Islander,97188)</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22</a:t>
            </a:r>
          </a:p>
        </p:txBody>
      </p:sp>
    </p:spTree>
    <p:extLst>
      <p:ext uri="{BB962C8B-B14F-4D97-AF65-F5344CB8AC3E}">
        <p14:creationId xmlns:p14="http://schemas.microsoft.com/office/powerpoint/2010/main" val="3978135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--grouping the data by salary and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education_salary</a:t>
            </a:r>
            <a:r>
              <a:rPr kumimoji="0" lang="en-US" sz="2800" i="0" u="none" strike="noStrike" kern="1200" cap="none" spc="0" normalizeH="0" baseline="0" noProof="0" dirty="0">
                <a:ln>
                  <a:noFill/>
                </a:ln>
                <a:effectLst/>
                <a:uLnTx/>
                <a:uFillTx/>
                <a:latin typeface="Calibri"/>
                <a:ea typeface="+mn-ea"/>
                <a:cs typeface="+mn-cs"/>
              </a:rPr>
              <a:t> = GROUP adult BY (salary, education);</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--counting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count_education_salary</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education_salary</a:t>
            </a:r>
            <a:r>
              <a:rPr kumimoji="0" lang="en-US" sz="2800" i="0" u="none" strike="noStrike" kern="1200" cap="none" spc="0" normalizeH="0" baseline="0" noProof="0" dirty="0">
                <a:ln>
                  <a:noFill/>
                </a:ln>
                <a:effectLst/>
                <a:uLnTx/>
                <a:uFillTx/>
                <a:latin typeface="Calibri"/>
                <a:ea typeface="+mn-ea"/>
                <a:cs typeface="+mn-cs"/>
              </a:rPr>
              <a:t> GENERATE FLATTEN(group) AS (salary, education), COUNT(</a:t>
            </a:r>
            <a:r>
              <a:rPr kumimoji="0" lang="en-US" sz="2800" i="0" u="none" strike="noStrike" kern="1200" cap="none" spc="0" normalizeH="0" baseline="0" noProof="0" dirty="0" err="1">
                <a:ln>
                  <a:noFill/>
                </a:ln>
                <a:effectLst/>
                <a:uLnTx/>
                <a:uFillTx/>
                <a:latin typeface="Calibri"/>
                <a:ea typeface="+mn-ea"/>
                <a:cs typeface="+mn-cs"/>
              </a:rPr>
              <a:t>adult.age</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salary_education</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--displaying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count_education_salary</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much salary for each education level?</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23</a:t>
            </a:r>
          </a:p>
        </p:txBody>
      </p:sp>
    </p:spTree>
    <p:extLst>
      <p:ext uri="{BB962C8B-B14F-4D97-AF65-F5344CB8AC3E}">
        <p14:creationId xmlns:p14="http://schemas.microsoft.com/office/powerpoint/2010/main" val="3450984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23</a:t>
            </a:r>
          </a:p>
        </p:txBody>
      </p:sp>
      <p:graphicFrame>
        <p:nvGraphicFramePr>
          <p:cNvPr id="11" name="Table 11">
            <a:extLst>
              <a:ext uri="{FF2B5EF4-FFF2-40B4-BE49-F238E27FC236}">
                <a16:creationId xmlns:a16="http://schemas.microsoft.com/office/drawing/2014/main" id="{40248DA9-E9D8-426F-1C66-E4763CABCBDF}"/>
              </a:ext>
            </a:extLst>
          </p:cNvPr>
          <p:cNvGraphicFramePr>
            <a:graphicFrameLocks noGrp="1"/>
          </p:cNvGraphicFramePr>
          <p:nvPr>
            <p:extLst>
              <p:ext uri="{D42A27DB-BD31-4B8C-83A1-F6EECF244321}">
                <p14:modId xmlns:p14="http://schemas.microsoft.com/office/powerpoint/2010/main" val="628276743"/>
              </p:ext>
            </p:extLst>
          </p:nvPr>
        </p:nvGraphicFramePr>
        <p:xfrm>
          <a:off x="1507540" y="3807385"/>
          <a:ext cx="15501930" cy="4358640"/>
        </p:xfrm>
        <a:graphic>
          <a:graphicData uri="http://schemas.openxmlformats.org/drawingml/2006/table">
            <a:tbl>
              <a:tblPr rtl="1" firstRow="1" bandRow="1">
                <a:tableStyleId>{5C22544A-7EE6-4342-B048-85BDC9FD1C3A}</a:tableStyleId>
              </a:tblPr>
              <a:tblGrid>
                <a:gridCol w="7750965">
                  <a:extLst>
                    <a:ext uri="{9D8B030D-6E8A-4147-A177-3AD203B41FA5}">
                      <a16:colId xmlns:a16="http://schemas.microsoft.com/office/drawing/2014/main" val="3343357762"/>
                    </a:ext>
                  </a:extLst>
                </a:gridCol>
                <a:gridCol w="7750965">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50000,Bachelors,33314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50000,Doctorate,30457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50000,Preschool,30157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50000,Assoc-acdm,31151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50000,Prof-school,30254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50000,Some-college,36129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50001,4th,30238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50001,6th,30197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50001,8th,30407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50001,9th,30540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50000,4th,30529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50000,6th,30762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50000,8th,30811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50000,9th,30339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50000,10th,31091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50000,11th,31464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50000,12th,30849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50000,HS-grad,39348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50000,Masters,30730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50000,Assoc-voc,31137</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1832437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--grouping the data by and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and</a:t>
            </a:r>
            <a:r>
              <a:rPr kumimoji="0" lang="en-US" sz="2800" b="1" i="0" u="none" strike="noStrike" kern="1200" cap="none" spc="0" normalizeH="0" baseline="0" noProof="0" dirty="0">
                <a:ln>
                  <a:noFill/>
                </a:ln>
                <a:solidFill>
                  <a:srgbClr val="6B81A6"/>
                </a:solidFill>
                <a:effectLst/>
                <a:uLnTx/>
                <a:uFillTx/>
                <a:latin typeface="Calibri"/>
                <a:ea typeface="+mn-ea"/>
                <a:cs typeface="+mn-cs"/>
              </a:rPr>
              <a:t> race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group_race</a:t>
            </a:r>
            <a:r>
              <a:rPr kumimoji="0" lang="en-US" sz="2800" i="0" u="none" strike="noStrike" kern="1200" cap="none" spc="0" normalizeH="0" baseline="0" noProof="0" dirty="0">
                <a:ln>
                  <a:noFill/>
                </a:ln>
                <a:effectLst/>
                <a:uLnTx/>
                <a:uFillTx/>
                <a:latin typeface="Calibri"/>
                <a:ea typeface="+mn-ea"/>
                <a:cs typeface="+mn-cs"/>
              </a:rPr>
              <a:t> = GROUP adult BY race;</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--Counting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count_education_race</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group_race</a:t>
            </a:r>
            <a:r>
              <a:rPr kumimoji="0" lang="en-US" sz="2800" i="0" u="none" strike="noStrike" kern="1200" cap="none" spc="0" normalizeH="0" baseline="0" noProof="0" dirty="0">
                <a:ln>
                  <a:noFill/>
                </a:ln>
                <a:effectLst/>
                <a:uLnTx/>
                <a:uFillTx/>
                <a:latin typeface="Calibri"/>
                <a:ea typeface="+mn-ea"/>
                <a:cs typeface="+mn-cs"/>
              </a:rPr>
              <a:t> GENERATE FLATTEN(group) AS race, AVG(</a:t>
            </a:r>
            <a:r>
              <a:rPr kumimoji="0" lang="en-US" sz="2800" i="0" u="none" strike="noStrike" kern="1200" cap="none" spc="0" normalizeH="0" baseline="0" noProof="0" dirty="0" err="1">
                <a:ln>
                  <a:noFill/>
                </a:ln>
                <a:effectLst/>
                <a:uLnTx/>
                <a:uFillTx/>
                <a:latin typeface="Calibri"/>
                <a:ea typeface="+mn-ea"/>
                <a:cs typeface="+mn-cs"/>
              </a:rPr>
              <a:t>adult.education_num</a:t>
            </a:r>
            <a:r>
              <a:rPr kumimoji="0" lang="en-US" sz="2800" i="0" u="none" strike="noStrike" kern="1200" cap="none" spc="0" normalizeH="0" baseline="0" noProof="0" dirty="0">
                <a:ln>
                  <a:noFill/>
                </a:ln>
                <a:effectLst/>
                <a:uLnTx/>
                <a:uFillTx/>
                <a:latin typeface="Calibri"/>
                <a:ea typeface="+mn-ea"/>
                <a:cs typeface="+mn-cs"/>
              </a:rPr>
              <a:t>) AS </a:t>
            </a:r>
            <a:r>
              <a:rPr kumimoji="0" lang="en-US" sz="2800" i="0" u="none" strike="noStrike" kern="1200" cap="none" spc="0" normalizeH="0" baseline="0" noProof="0" dirty="0" err="1">
                <a:ln>
                  <a:noFill/>
                </a:ln>
                <a:effectLst/>
                <a:uLnTx/>
                <a:uFillTx/>
                <a:latin typeface="Calibri"/>
                <a:ea typeface="+mn-ea"/>
                <a:cs typeface="+mn-cs"/>
              </a:rPr>
              <a:t>avg_education</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--Displaying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count_education_race</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much is the average number of years spent on education for each ethnicity?</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24</a:t>
            </a:r>
          </a:p>
        </p:txBody>
      </p:sp>
    </p:spTree>
    <p:extLst>
      <p:ext uri="{BB962C8B-B14F-4D97-AF65-F5344CB8AC3E}">
        <p14:creationId xmlns:p14="http://schemas.microsoft.com/office/powerpoint/2010/main" val="604584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431665" y="3861928"/>
            <a:ext cx="15682556" cy="2246769"/>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(Black,8.508734944349337)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(Other,8.530695516815175)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(White,8.721617797947017)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(Amer-Indian-Eskimo,8.507660536520802)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(Asian-Pac-Islander,8.517271716984627)</a:t>
            </a:r>
          </a:p>
        </p:txBody>
      </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24</a:t>
            </a:r>
          </a:p>
        </p:txBody>
      </p:sp>
    </p:spTree>
    <p:extLst>
      <p:ext uri="{BB962C8B-B14F-4D97-AF65-F5344CB8AC3E}">
        <p14:creationId xmlns:p14="http://schemas.microsoft.com/office/powerpoint/2010/main" val="345230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525408"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aged_less_20 = FILTER adult BY (age &lt; 20);</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--grouping the data by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group_race</a:t>
            </a:r>
            <a:r>
              <a:rPr kumimoji="0" lang="en-US" sz="2800" i="0" u="none" strike="noStrike" kern="1200" cap="none" spc="0" normalizeH="0" baseline="0" noProof="0" dirty="0">
                <a:ln>
                  <a:noFill/>
                </a:ln>
                <a:effectLst/>
                <a:uLnTx/>
                <a:uFillTx/>
                <a:latin typeface="Calibri"/>
                <a:ea typeface="+mn-ea"/>
                <a:cs typeface="+mn-cs"/>
              </a:rPr>
              <a:t> = GROUP aged_less_20 BY education;</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--counting the result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count_age_less_20 = FOREACH </a:t>
            </a:r>
            <a:r>
              <a:rPr kumimoji="0" lang="en-US" sz="2800" i="0" u="none" strike="noStrike" kern="1200" cap="none" spc="0" normalizeH="0" baseline="0" noProof="0" dirty="0" err="1">
                <a:ln>
                  <a:noFill/>
                </a:ln>
                <a:effectLst/>
                <a:uLnTx/>
                <a:uFillTx/>
                <a:latin typeface="Calibri"/>
                <a:ea typeface="+mn-ea"/>
                <a:cs typeface="+mn-cs"/>
              </a:rPr>
              <a:t>group_race</a:t>
            </a:r>
            <a:r>
              <a:rPr kumimoji="0" lang="en-US" sz="2800" i="0" u="none" strike="noStrike" kern="1200" cap="none" spc="0" normalizeH="0" baseline="0" noProof="0" dirty="0">
                <a:ln>
                  <a:noFill/>
                </a:ln>
                <a:effectLst/>
                <a:uLnTx/>
                <a:uFillTx/>
                <a:latin typeface="Calibri"/>
                <a:ea typeface="+mn-ea"/>
                <a:cs typeface="+mn-cs"/>
              </a:rPr>
              <a:t> GENERATE FLATTEN(group) AS education, COUNT(aged_less_20.fnlwgt) AS count_less_20;</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--displaying the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count_age_less_20;</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many people are younger than 20 and working ? grouped by their education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25</a:t>
            </a:r>
          </a:p>
        </p:txBody>
      </p:sp>
    </p:spTree>
    <p:extLst>
      <p:ext uri="{BB962C8B-B14F-4D97-AF65-F5344CB8AC3E}">
        <p14:creationId xmlns:p14="http://schemas.microsoft.com/office/powerpoint/2010/main" val="21003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84648" y="2808483"/>
            <a:ext cx="16114583"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219200" y="2784538"/>
            <a:ext cx="1622123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25</a:t>
            </a:r>
          </a:p>
        </p:txBody>
      </p:sp>
      <p:graphicFrame>
        <p:nvGraphicFramePr>
          <p:cNvPr id="11" name="Table 11">
            <a:extLst>
              <a:ext uri="{FF2B5EF4-FFF2-40B4-BE49-F238E27FC236}">
                <a16:creationId xmlns:a16="http://schemas.microsoft.com/office/drawing/2014/main" id="{D6C1D210-9146-10BB-7517-D06F51B15EE7}"/>
              </a:ext>
            </a:extLst>
          </p:cNvPr>
          <p:cNvGraphicFramePr>
            <a:graphicFrameLocks noGrp="1"/>
          </p:cNvGraphicFramePr>
          <p:nvPr>
            <p:extLst>
              <p:ext uri="{D42A27DB-BD31-4B8C-83A1-F6EECF244321}">
                <p14:modId xmlns:p14="http://schemas.microsoft.com/office/powerpoint/2010/main" val="99262670"/>
              </p:ext>
            </p:extLst>
          </p:nvPr>
        </p:nvGraphicFramePr>
        <p:xfrm>
          <a:off x="1521685" y="3751282"/>
          <a:ext cx="7947406" cy="3931920"/>
        </p:xfrm>
        <a:graphic>
          <a:graphicData uri="http://schemas.openxmlformats.org/drawingml/2006/table">
            <a:tbl>
              <a:tblPr rtl="1" firstRow="1" bandRow="1">
                <a:tableStyleId>{5C22544A-7EE6-4342-B048-85BDC9FD1C3A}</a:tableStyleId>
              </a:tblPr>
              <a:tblGrid>
                <a:gridCol w="4665376">
                  <a:extLst>
                    <a:ext uri="{9D8B030D-6E8A-4147-A177-3AD203B41FA5}">
                      <a16:colId xmlns:a16="http://schemas.microsoft.com/office/drawing/2014/main" val="3343357762"/>
                    </a:ext>
                  </a:extLst>
                </a:gridCol>
                <a:gridCol w="3282030">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Assoc-voc,2465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Bachelors,2385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Doctorate,2471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Preschool,2443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Assoc-acdm,2429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Prof-school,2535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Some-college,2943</a:t>
                      </a:r>
                      <a:endParaRPr lang="en-US"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4th,2506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6th,2475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8th,2518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9th,2534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10th,2701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11th,2925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12th,2674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HS-grad,2909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Masters,2455</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85635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4345485"/>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Filtter</a:t>
            </a:r>
            <a:r>
              <a:rPr kumimoji="0" lang="en-US" sz="2800" b="1" i="0" u="none" strike="noStrike" kern="1200" cap="none" spc="0" normalizeH="0" baseline="0" noProof="0" dirty="0">
                <a:ln>
                  <a:noFill/>
                </a:ln>
                <a:solidFill>
                  <a:srgbClr val="6B81A6"/>
                </a:solidFill>
                <a:effectLst/>
                <a:uLnTx/>
                <a:uFillTx/>
                <a:latin typeface="Calibri"/>
                <a:ea typeface="+mn-ea"/>
                <a:cs typeface="+mn-cs"/>
              </a:rPr>
              <a:t> the data based on the condition in question</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Arial" panose="020B0604020202020204" pitchFamily="34" charset="0"/>
              </a:rPr>
              <a:t>Filter_1 = FILTER adult BY (age &gt; 60);</a:t>
            </a:r>
            <a:endPar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Group the data by the filter that </a:t>
            </a:r>
            <a:r>
              <a:rPr lang="en-US" sz="2800" b="1" dirty="0" err="1">
                <a:solidFill>
                  <a:srgbClr val="6B81A6"/>
                </a:solidFill>
                <a:effectLst/>
                <a:latin typeface="Calibri" panose="020F0502020204030204" pitchFamily="34" charset="0"/>
                <a:ea typeface="Calibri" panose="020F0502020204030204" pitchFamily="34" charset="0"/>
                <a:cs typeface="Arial" panose="020B0604020202020204" pitchFamily="34" charset="0"/>
              </a:rPr>
              <a:t>i</a:t>
            </a: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just created </a:t>
            </a:r>
          </a:p>
          <a:p>
            <a:pPr marL="0" marR="0">
              <a:lnSpc>
                <a:spcPct val="107000"/>
              </a:lnSpc>
              <a:spcBef>
                <a:spcPts val="0"/>
              </a:spcBef>
              <a:spcAft>
                <a:spcPts val="800"/>
              </a:spcAft>
            </a:pPr>
            <a:r>
              <a:rPr lang="en-US" sz="2800" dirty="0" err="1">
                <a:effectLst/>
                <a:latin typeface="Calibri" panose="020F0502020204030204" pitchFamily="34" charset="0"/>
                <a:ea typeface="Calibri" panose="020F0502020204030204" pitchFamily="34" charset="0"/>
                <a:cs typeface="Arial" panose="020B0604020202020204" pitchFamily="34" charset="0"/>
              </a:rPr>
              <a:t>Filtered_group</a:t>
            </a:r>
            <a:r>
              <a:rPr lang="en-US" sz="2800" dirty="0">
                <a:effectLst/>
                <a:latin typeface="Calibri" panose="020F0502020204030204" pitchFamily="34" charset="0"/>
                <a:ea typeface="Calibri" panose="020F0502020204030204" pitchFamily="34" charset="0"/>
                <a:cs typeface="Arial" panose="020B0604020202020204" pitchFamily="34" charset="0"/>
              </a:rPr>
              <a:t> = Group Filter_1 all;</a:t>
            </a:r>
            <a:endPar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Count the </a:t>
            </a:r>
            <a:r>
              <a:rPr lang="en-US" sz="2800" b="1" dirty="0" err="1">
                <a:solidFill>
                  <a:srgbClr val="6B81A6"/>
                </a:solidFill>
                <a:effectLst/>
                <a:latin typeface="Calibri" panose="020F0502020204030204" pitchFamily="34" charset="0"/>
                <a:ea typeface="Calibri" panose="020F0502020204030204" pitchFamily="34" charset="0"/>
                <a:cs typeface="Arial" panose="020B0604020202020204" pitchFamily="34" charset="0"/>
              </a:rPr>
              <a:t>filltered</a:t>
            </a:r>
            <a:endPar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Arial" panose="020B0604020202020204" pitchFamily="34" charset="0"/>
              </a:rPr>
              <a:t>Count_older_than_60 = FOREACH </a:t>
            </a:r>
            <a:r>
              <a:rPr lang="en-US" sz="2800" dirty="0" err="1">
                <a:effectLst/>
                <a:latin typeface="Calibri" panose="020F0502020204030204" pitchFamily="34" charset="0"/>
                <a:ea typeface="Calibri" panose="020F0502020204030204" pitchFamily="34" charset="0"/>
                <a:cs typeface="Arial" panose="020B0604020202020204" pitchFamily="34" charset="0"/>
              </a:rPr>
              <a:t>Filtered_group</a:t>
            </a:r>
            <a:r>
              <a:rPr lang="en-US" sz="2800" dirty="0">
                <a:effectLst/>
                <a:latin typeface="Calibri" panose="020F0502020204030204" pitchFamily="34" charset="0"/>
                <a:ea typeface="Calibri" panose="020F0502020204030204" pitchFamily="34" charset="0"/>
                <a:cs typeface="Arial" panose="020B0604020202020204" pitchFamily="34" charset="0"/>
              </a:rPr>
              <a:t> GENERATE COUNT(Filter_1); </a:t>
            </a:r>
          </a:p>
          <a:p>
            <a:pPr>
              <a:lnSpc>
                <a:spcPct val="107000"/>
              </a:lnSpc>
              <a:spcAft>
                <a:spcPts val="800"/>
              </a:spcAft>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a:t>
            </a: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endPar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Arial" panose="020B0604020202020204" pitchFamily="34" charset="0"/>
              </a:rPr>
              <a:t>DUMP Count_older_than_60;</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439272"/>
            <a:ext cx="15925800"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solidFill>
                  <a:srgbClr val="2B4467"/>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how many people over the age of 60 still working?</a:t>
            </a:r>
            <a:endParaRPr kumimoji="0" lang="en-US" sz="54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endParaRP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26</a:t>
            </a:r>
          </a:p>
        </p:txBody>
      </p:sp>
    </p:spTree>
    <p:extLst>
      <p:ext uri="{BB962C8B-B14F-4D97-AF65-F5344CB8AC3E}">
        <p14:creationId xmlns:p14="http://schemas.microsoft.com/office/powerpoint/2010/main" val="1272261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txBody>
            <a:bodyPr/>
            <a:lstStyle/>
            <a:p>
              <a:endParaRPr lang="ar-SA" dirty="0"/>
            </a:p>
          </p:txBody>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26</a:t>
            </a:r>
          </a:p>
        </p:txBody>
      </p:sp>
      <p:sp>
        <p:nvSpPr>
          <p:cNvPr id="11" name="TextBox 10">
            <a:extLst>
              <a:ext uri="{FF2B5EF4-FFF2-40B4-BE49-F238E27FC236}">
                <a16:creationId xmlns:a16="http://schemas.microsoft.com/office/drawing/2014/main" id="{90AA2596-D311-2D68-4C52-2687EC597C88}"/>
              </a:ext>
            </a:extLst>
          </p:cNvPr>
          <p:cNvSpPr txBox="1"/>
          <p:nvPr/>
        </p:nvSpPr>
        <p:spPr>
          <a:xfrm>
            <a:off x="1431665" y="3861928"/>
            <a:ext cx="15682556" cy="52322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a:t>
            </a:r>
            <a:r>
              <a:rPr lang="en-US" sz="2800" dirty="0">
                <a:effectLst/>
                <a:latin typeface="Calibri" panose="020F0502020204030204" pitchFamily="34" charset="0"/>
                <a:ea typeface="Calibri" panose="020F0502020204030204" pitchFamily="34" charset="0"/>
                <a:cs typeface="Arial" panose="020B0604020202020204" pitchFamily="34" charset="0"/>
              </a:rPr>
              <a:t>386234</a:t>
            </a:r>
            <a:r>
              <a:rPr kumimoji="0" lang="en-US" sz="2800" i="0" u="none" strike="noStrike" kern="1200" cap="none" spc="0" normalizeH="0" baseline="0" noProof="0" dirty="0">
                <a:ln>
                  <a:noFill/>
                </a:ln>
                <a:effectLst/>
                <a:uLnTx/>
                <a:uFillTx/>
                <a:latin typeface="Calibri"/>
                <a:ea typeface="+mn-ea"/>
                <a:cs typeface="+mn-cs"/>
              </a:rPr>
              <a:t>)</a:t>
            </a:r>
          </a:p>
        </p:txBody>
      </p:sp>
    </p:spTree>
    <p:extLst>
      <p:ext uri="{BB962C8B-B14F-4D97-AF65-F5344CB8AC3E}">
        <p14:creationId xmlns:p14="http://schemas.microsoft.com/office/powerpoint/2010/main" val="3377942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3">
            <a:extLst>
              <a:ext uri="{FF2B5EF4-FFF2-40B4-BE49-F238E27FC236}">
                <a16:creationId xmlns:a16="http://schemas.microsoft.com/office/drawing/2014/main" id="{7905199A-F668-94A1-782B-99572AB360E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0500" y="3470656"/>
            <a:ext cx="8039100" cy="5406644"/>
          </a:xfrm>
          <a:prstGeom prst="rect">
            <a:avLst/>
          </a:prstGeom>
        </p:spPr>
      </p:pic>
      <p:pic>
        <p:nvPicPr>
          <p:cNvPr id="31" name="Picture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14195" y="6093178"/>
            <a:ext cx="3933930" cy="4114800"/>
          </a:xfrm>
          <a:prstGeom prst="rect">
            <a:avLst/>
          </a:prstGeom>
        </p:spPr>
      </p:pic>
      <p:pic>
        <p:nvPicPr>
          <p:cNvPr id="35" name="Picture 3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832096" y="-1305860"/>
            <a:ext cx="4185191" cy="2647133"/>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59869" y="5456321"/>
            <a:ext cx="1273715" cy="1273715"/>
          </a:xfrm>
          <a:prstGeom prst="rect">
            <a:avLst/>
          </a:prstGeom>
        </p:spPr>
      </p:pic>
      <p:grpSp>
        <p:nvGrpSpPr>
          <p:cNvPr id="61" name="Group 60">
            <a:extLst>
              <a:ext uri="{FF2B5EF4-FFF2-40B4-BE49-F238E27FC236}">
                <a16:creationId xmlns:a16="http://schemas.microsoft.com/office/drawing/2014/main" id="{41EAD37C-CEAB-2945-C3CA-B0C8FC74D4E0}"/>
              </a:ext>
            </a:extLst>
          </p:cNvPr>
          <p:cNvGrpSpPr/>
          <p:nvPr/>
        </p:nvGrpSpPr>
        <p:grpSpPr>
          <a:xfrm>
            <a:off x="3531015" y="3470656"/>
            <a:ext cx="11225970" cy="4552901"/>
            <a:chOff x="3464585" y="3107506"/>
            <a:chExt cx="11225970" cy="4552901"/>
          </a:xfrm>
        </p:grpSpPr>
        <p:sp>
          <p:nvSpPr>
            <p:cNvPr id="52" name="مستطيل 31">
              <a:extLst>
                <a:ext uri="{FF2B5EF4-FFF2-40B4-BE49-F238E27FC236}">
                  <a16:creationId xmlns:a16="http://schemas.microsoft.com/office/drawing/2014/main" id="{1A364E91-CF77-5713-FC9F-02AA4C0A0AA4}"/>
                </a:ext>
              </a:extLst>
            </p:cNvPr>
            <p:cNvSpPr/>
            <p:nvPr/>
          </p:nvSpPr>
          <p:spPr>
            <a:xfrm>
              <a:off x="5935844" y="3534724"/>
              <a:ext cx="6184065" cy="2793072"/>
            </a:xfrm>
            <a:prstGeom prst="rect">
              <a:avLst/>
            </a:prstGeom>
            <a:noFill/>
          </p:spPr>
          <p:txBody>
            <a:bodyPr wrap="none" lIns="137160" tIns="68580" rIns="137160" bIns="68580">
              <a:spAutoFit/>
            </a:bodyPr>
            <a:lstStyle/>
            <a:p>
              <a:pPr algn="ctr" defTabSz="1371600" rtl="1">
                <a:defRPr/>
              </a:pPr>
              <a:r>
                <a:rPr lang="en-US"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rPr>
                <a:t>DATASET</a:t>
              </a:r>
              <a:endParaRPr lang="ar-SA" sz="17250" dirty="0">
                <a:ln w="31750">
                  <a:solidFill>
                    <a:srgbClr val="8193A8"/>
                  </a:solidFill>
                </a:ln>
                <a:solidFill>
                  <a:srgbClr val="D9E3EB">
                    <a:alpha val="60000"/>
                  </a:srgbClr>
                </a:solidFill>
                <a:effectLst>
                  <a:outerShdw blurRad="76200" dist="88900" dir="7800000" algn="tl" rotWithShape="0">
                    <a:prstClr val="black">
                      <a:alpha val="89000"/>
                    </a:prstClr>
                  </a:outerShdw>
                </a:effectLst>
                <a:latin typeface="Haettenschweiler" panose="020B0706040902060204" pitchFamily="34" charset="0"/>
                <a:cs typeface="29LT Bukra Bold Italic" panose="000B0903020204020204" pitchFamily="34" charset="-78"/>
              </a:endParaRPr>
            </a:p>
          </p:txBody>
        </p:sp>
        <p:grpSp>
          <p:nvGrpSpPr>
            <p:cNvPr id="53" name="مجموعة 25">
              <a:extLst>
                <a:ext uri="{FF2B5EF4-FFF2-40B4-BE49-F238E27FC236}">
                  <a16:creationId xmlns:a16="http://schemas.microsoft.com/office/drawing/2014/main" id="{EEC7A9CF-4941-115D-A9A5-9F166578570B}"/>
                </a:ext>
              </a:extLst>
            </p:cNvPr>
            <p:cNvGrpSpPr/>
            <p:nvPr/>
          </p:nvGrpSpPr>
          <p:grpSpPr>
            <a:xfrm rot="5400000">
              <a:off x="6801119" y="-229028"/>
              <a:ext cx="4552901" cy="11225970"/>
              <a:chOff x="2061332" y="-835533"/>
              <a:chExt cx="3386961" cy="8270318"/>
            </a:xfrm>
            <a:solidFill>
              <a:srgbClr val="8193A8"/>
            </a:solidFill>
            <a:effectLst>
              <a:outerShdw blurRad="241300" dist="76200" algn="l" rotWithShape="0">
                <a:schemeClr val="tx2">
                  <a:lumMod val="75000"/>
                  <a:alpha val="72000"/>
                </a:schemeClr>
              </a:outerShdw>
            </a:effectLst>
          </p:grpSpPr>
          <p:sp>
            <p:nvSpPr>
              <p:cNvPr id="57" name="شكل حر: شكل 11">
                <a:extLst>
                  <a:ext uri="{FF2B5EF4-FFF2-40B4-BE49-F238E27FC236}">
                    <a16:creationId xmlns:a16="http://schemas.microsoft.com/office/drawing/2014/main" id="{D3C178A9-4E7E-7AE2-4CAA-B89D3153E37D}"/>
                  </a:ext>
                </a:extLst>
              </p:cNvPr>
              <p:cNvSpPr/>
              <p:nvPr/>
            </p:nvSpPr>
            <p:spPr>
              <a:xfrm rot="2741213">
                <a:off x="4207488" y="6193979"/>
                <a:ext cx="816512" cy="1665099"/>
              </a:xfrm>
              <a:custGeom>
                <a:avLst/>
                <a:gdLst>
                  <a:gd name="connsiteX0" fmla="*/ 0 w 824492"/>
                  <a:gd name="connsiteY0" fmla="*/ 0 h 1648984"/>
                  <a:gd name="connsiteX1" fmla="*/ 824492 w 824492"/>
                  <a:gd name="connsiteY1" fmla="*/ 824492 h 1648984"/>
                  <a:gd name="connsiteX2" fmla="*/ 0 w 824492"/>
                  <a:gd name="connsiteY2" fmla="*/ 1648984 h 1648984"/>
                  <a:gd name="connsiteX3" fmla="*/ 0 w 824492"/>
                  <a:gd name="connsiteY3" fmla="*/ 1092843 h 1648984"/>
                  <a:gd name="connsiteX4" fmla="*/ 268351 w 824492"/>
                  <a:gd name="connsiteY4" fmla="*/ 824492 h 1648984"/>
                  <a:gd name="connsiteX5" fmla="*/ 0 w 824492"/>
                  <a:gd name="connsiteY5" fmla="*/ 556141 h 1648984"/>
                  <a:gd name="connsiteX6" fmla="*/ 0 w 824492"/>
                  <a:gd name="connsiteY6" fmla="*/ 0 h 16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2" h="1648984">
                    <a:moveTo>
                      <a:pt x="0" y="0"/>
                    </a:moveTo>
                    <a:lnTo>
                      <a:pt x="824492" y="824492"/>
                    </a:lnTo>
                    <a:lnTo>
                      <a:pt x="0" y="1648984"/>
                    </a:lnTo>
                    <a:lnTo>
                      <a:pt x="0" y="1092843"/>
                    </a:lnTo>
                    <a:lnTo>
                      <a:pt x="268351" y="824492"/>
                    </a:lnTo>
                    <a:lnTo>
                      <a:pt x="0" y="55614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sp>
            <p:nvSpPr>
              <p:cNvPr id="58" name="شكل حر: شكل 10">
                <a:extLst>
                  <a:ext uri="{FF2B5EF4-FFF2-40B4-BE49-F238E27FC236}">
                    <a16:creationId xmlns:a16="http://schemas.microsoft.com/office/drawing/2014/main" id="{6983210A-4ED7-CCAD-BFD8-43FCB1FA1256}"/>
                  </a:ext>
                </a:extLst>
              </p:cNvPr>
              <p:cNvSpPr/>
              <p:nvPr/>
            </p:nvSpPr>
            <p:spPr>
              <a:xfrm rot="2585839">
                <a:off x="2061332" y="-835533"/>
                <a:ext cx="824491" cy="1648983"/>
              </a:xfrm>
              <a:custGeom>
                <a:avLst/>
                <a:gdLst>
                  <a:gd name="connsiteX0" fmla="*/ 824491 w 824491"/>
                  <a:gd name="connsiteY0" fmla="*/ 0 h 1648983"/>
                  <a:gd name="connsiteX1" fmla="*/ 824491 w 824491"/>
                  <a:gd name="connsiteY1" fmla="*/ 556141 h 1648983"/>
                  <a:gd name="connsiteX2" fmla="*/ 556141 w 824491"/>
                  <a:gd name="connsiteY2" fmla="*/ 824491 h 1648983"/>
                  <a:gd name="connsiteX3" fmla="*/ 824491 w 824491"/>
                  <a:gd name="connsiteY3" fmla="*/ 1092841 h 1648983"/>
                  <a:gd name="connsiteX4" fmla="*/ 824491 w 824491"/>
                  <a:gd name="connsiteY4" fmla="*/ 1648983 h 1648983"/>
                  <a:gd name="connsiteX5" fmla="*/ 0 w 824491"/>
                  <a:gd name="connsiteY5" fmla="*/ 824491 h 1648983"/>
                  <a:gd name="connsiteX6" fmla="*/ 824491 w 824491"/>
                  <a:gd name="connsiteY6" fmla="*/ 0 h 1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491" h="1648983">
                    <a:moveTo>
                      <a:pt x="824491" y="0"/>
                    </a:moveTo>
                    <a:lnTo>
                      <a:pt x="824491" y="556141"/>
                    </a:lnTo>
                    <a:lnTo>
                      <a:pt x="556141" y="824491"/>
                    </a:lnTo>
                    <a:lnTo>
                      <a:pt x="824491" y="1092841"/>
                    </a:lnTo>
                    <a:lnTo>
                      <a:pt x="824491" y="1648983"/>
                    </a:lnTo>
                    <a:lnTo>
                      <a:pt x="0" y="824491"/>
                    </a:lnTo>
                    <a:lnTo>
                      <a:pt x="82449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defTabSz="1371600" rtl="1">
                  <a:defRPr/>
                </a:pPr>
                <a:endParaRPr lang="ar-SA" sz="2700" dirty="0">
                  <a:solidFill>
                    <a:prstClr val="white"/>
                  </a:solidFill>
                  <a:latin typeface="Calibri" panose="020F0502020204030204"/>
                  <a:cs typeface="Arial" panose="020B0604020202020204" pitchFamily="34" charset="0"/>
                </a:endParaRPr>
              </a:p>
            </p:txBody>
          </p:sp>
        </p:grpSp>
      </p:grpSp>
    </p:spTree>
    <p:extLst>
      <p:ext uri="{BB962C8B-B14F-4D97-AF65-F5344CB8AC3E}">
        <p14:creationId xmlns:p14="http://schemas.microsoft.com/office/powerpoint/2010/main" val="547193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906408" cy="4832092"/>
          </a:xfrm>
          <a:prstGeom prst="rect">
            <a:avLst/>
          </a:prstGeom>
          <a:noFill/>
        </p:spPr>
        <p:txBody>
          <a:bodyPr wrap="square" rtlCol="1">
            <a:spAutoFit/>
          </a:bodyPr>
          <a:lstStyle/>
          <a:p>
            <a:pPr>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 Group by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grp = group adult by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Bag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result = foreach grp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    total = COUNT(adult);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    t = filter adult by salary == '&lt;=50K’;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--Create a bag which contains only T values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 generate flatten(group) as education, total as  TOTAL_ROWS_IN_INPUT_TABLE, 100*(double)COUNT(t)/(double)total as PERCENTAGE_TRUE_IN_INPUT_TABLE; };</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a:defRPr/>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a:t>
            </a: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result;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147732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How many people get salary that &lt;=50k per education in percentage?</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27</a:t>
            </a:r>
          </a:p>
        </p:txBody>
      </p:sp>
    </p:spTree>
    <p:extLst>
      <p:ext uri="{BB962C8B-B14F-4D97-AF65-F5344CB8AC3E}">
        <p14:creationId xmlns:p14="http://schemas.microsoft.com/office/powerpoint/2010/main" val="4242616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27</a:t>
            </a:r>
          </a:p>
        </p:txBody>
      </p:sp>
      <p:graphicFrame>
        <p:nvGraphicFramePr>
          <p:cNvPr id="11" name="Table 11">
            <a:extLst>
              <a:ext uri="{FF2B5EF4-FFF2-40B4-BE49-F238E27FC236}">
                <a16:creationId xmlns:a16="http://schemas.microsoft.com/office/drawing/2014/main" id="{61136604-41BB-7B69-DAD1-1090FEE6E999}"/>
              </a:ext>
            </a:extLst>
          </p:cNvPr>
          <p:cNvGraphicFramePr>
            <a:graphicFrameLocks noGrp="1"/>
          </p:cNvGraphicFramePr>
          <p:nvPr>
            <p:extLst>
              <p:ext uri="{D42A27DB-BD31-4B8C-83A1-F6EECF244321}">
                <p14:modId xmlns:p14="http://schemas.microsoft.com/office/powerpoint/2010/main" val="1352458895"/>
              </p:ext>
            </p:extLst>
          </p:nvPr>
        </p:nvGraphicFramePr>
        <p:xfrm>
          <a:off x="1507540" y="3807385"/>
          <a:ext cx="15501930" cy="3931920"/>
        </p:xfrm>
        <a:graphic>
          <a:graphicData uri="http://schemas.openxmlformats.org/drawingml/2006/table">
            <a:tbl>
              <a:tblPr rtl="1" firstRow="1" bandRow="1">
                <a:tableStyleId>{5C22544A-7EE6-4342-B048-85BDC9FD1C3A}</a:tableStyleId>
              </a:tblPr>
              <a:tblGrid>
                <a:gridCol w="7750965">
                  <a:extLst>
                    <a:ext uri="{9D8B030D-6E8A-4147-A177-3AD203B41FA5}">
                      <a16:colId xmlns:a16="http://schemas.microsoft.com/office/drawing/2014/main" val="3343357762"/>
                    </a:ext>
                  </a:extLst>
                </a:gridCol>
                <a:gridCol w="7750965">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Masters,61648,49.84752141188684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Assoc-voc,61762,50.414494349276254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Bachelors,65952,50.510977680737504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Doctorate,61039,49.89760644833631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Preschool,60518,49.831455104266496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Assoc-acdm,61486,50.66356568975051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Prof-school,60711,49.832814481724895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Some-college,67606,53.44052303050025</a:t>
                      </a:r>
                    </a:p>
                    <a:p>
                      <a:pPr rtl="1"/>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4th,60767,50.23943916928596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6th,60959,50.46342623730704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8th,61218,50.32996830997419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9th,60879,49.834918444783916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10th,61443,50.601370375795454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11th,61898,50.83201395844777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12th,60908,50.64851907795364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HS-grad,71205,55.26016431430377</a:t>
                      </a:r>
                    </a:p>
                    <a:p>
                      <a:pPr rtl="1"/>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2931054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267765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the data by the filter that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i</a:t>
            </a:r>
            <a:r>
              <a:rPr kumimoji="0" lang="en-US" sz="2800" b="1" i="0" u="none" strike="noStrike" kern="1200" cap="none" spc="0" normalizeH="0" baseline="0" noProof="0" dirty="0">
                <a:ln>
                  <a:noFill/>
                </a:ln>
                <a:solidFill>
                  <a:srgbClr val="6B81A6"/>
                </a:solidFill>
                <a:effectLst/>
                <a:uLnTx/>
                <a:uFillTx/>
                <a:latin typeface="Calibri"/>
                <a:ea typeface="+mn-ea"/>
                <a:cs typeface="+mn-cs"/>
              </a:rPr>
              <a:t> just created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 Group adult by education;</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The Average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houres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average_hours_education</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GENERATE group, AVG(</a:t>
            </a:r>
            <a:r>
              <a:rPr kumimoji="0" lang="en-US" sz="2800" i="0" u="none" strike="noStrike" kern="1200" cap="none" spc="0" normalizeH="0" baseline="0" noProof="0" dirty="0" err="1">
                <a:ln>
                  <a:noFill/>
                </a:ln>
                <a:effectLst/>
                <a:uLnTx/>
                <a:uFillTx/>
                <a:latin typeface="Calibri"/>
                <a:ea typeface="+mn-ea"/>
                <a:cs typeface="+mn-cs"/>
              </a:rPr>
              <a:t>adult.hours_per_week</a:t>
            </a:r>
            <a:r>
              <a:rPr kumimoji="0" lang="en-US" sz="2800" i="0" u="none" strike="noStrike" kern="1200" cap="none" spc="0" normalizeH="0" baseline="0" noProof="0" dirty="0">
                <a:ln>
                  <a:noFill/>
                </a:ln>
                <a:effectLst/>
                <a:uLnTx/>
                <a:uFillTx/>
                <a:latin typeface="Calibri"/>
                <a:ea typeface="+mn-ea"/>
                <a:cs typeface="+mn-cs"/>
              </a:rPr>
              <a:t>); </a:t>
            </a:r>
          </a:p>
          <a:p>
            <a:pPr>
              <a:defRPr/>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a:t>
            </a: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average_hours_education</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31914" y="1456134"/>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Are work hours difference by education (in average)?</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28</a:t>
            </a:r>
          </a:p>
        </p:txBody>
      </p:sp>
    </p:spTree>
    <p:extLst>
      <p:ext uri="{BB962C8B-B14F-4D97-AF65-F5344CB8AC3E}">
        <p14:creationId xmlns:p14="http://schemas.microsoft.com/office/powerpoint/2010/main" val="3952469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08612" y="2800974"/>
            <a:ext cx="16491779"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43000" y="2777029"/>
            <a:ext cx="16600930"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28</a:t>
            </a:r>
          </a:p>
        </p:txBody>
      </p:sp>
      <p:graphicFrame>
        <p:nvGraphicFramePr>
          <p:cNvPr id="11" name="Table 11">
            <a:extLst>
              <a:ext uri="{FF2B5EF4-FFF2-40B4-BE49-F238E27FC236}">
                <a16:creationId xmlns:a16="http://schemas.microsoft.com/office/drawing/2014/main" id="{D033DAC0-2559-5C41-EE29-A2C9A7C70EB8}"/>
              </a:ext>
            </a:extLst>
          </p:cNvPr>
          <p:cNvGraphicFramePr>
            <a:graphicFrameLocks noGrp="1"/>
          </p:cNvGraphicFramePr>
          <p:nvPr>
            <p:extLst>
              <p:ext uri="{D42A27DB-BD31-4B8C-83A1-F6EECF244321}">
                <p14:modId xmlns:p14="http://schemas.microsoft.com/office/powerpoint/2010/main" val="2718648701"/>
              </p:ext>
            </p:extLst>
          </p:nvPr>
        </p:nvGraphicFramePr>
        <p:xfrm>
          <a:off x="1447800" y="3807385"/>
          <a:ext cx="9948264" cy="3554412"/>
        </p:xfrm>
        <a:graphic>
          <a:graphicData uri="http://schemas.openxmlformats.org/drawingml/2006/table">
            <a:tbl>
              <a:tblPr rtl="1" firstRow="1" bandRow="1">
                <a:tableStyleId>{5C22544A-7EE6-4342-B048-85BDC9FD1C3A}</a:tableStyleId>
              </a:tblPr>
              <a:tblGrid>
                <a:gridCol w="5279790">
                  <a:extLst>
                    <a:ext uri="{9D8B030D-6E8A-4147-A177-3AD203B41FA5}">
                      <a16:colId xmlns:a16="http://schemas.microsoft.com/office/drawing/2014/main" val="3343357762"/>
                    </a:ext>
                  </a:extLst>
                </a:gridCol>
                <a:gridCol w="4668474">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Masters,48.39344342071114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Assoc-voc,48.42663773841521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Bachelors,47.98689956331878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Doctorate,48.55679155949475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Preschool,48.38101060841402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Assoc-acdm,48.18779884851836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Prof-school,48.51680914496549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Some-college,47.41446025500695</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4th,48.50081458686458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6th,48.54228251775784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8th,48.3031951386847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9th,48.23796382989208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10th,48.23890435037352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11th,48.267650004846686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12th,48.532934918237345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HS-grad,47.176715118320345</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1194383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the data by the filter that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i</a:t>
            </a:r>
            <a:r>
              <a:rPr kumimoji="0" lang="en-US" sz="2800" b="1" i="0" u="none" strike="noStrike" kern="1200" cap="none" spc="0" normalizeH="0" baseline="0" noProof="0" dirty="0">
                <a:ln>
                  <a:noFill/>
                </a:ln>
                <a:solidFill>
                  <a:srgbClr val="6B81A6"/>
                </a:solidFill>
                <a:effectLst/>
                <a:uLnTx/>
                <a:uFillTx/>
                <a:latin typeface="Calibri"/>
                <a:ea typeface="+mn-ea"/>
                <a:cs typeface="+mn-cs"/>
              </a:rPr>
              <a:t> just created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 Group adult by (</a:t>
            </a:r>
            <a:r>
              <a:rPr kumimoji="0" lang="en-US" sz="2800" i="0" u="none" strike="noStrike" kern="1200" cap="none" spc="0" normalizeH="0" baseline="0" noProof="0" dirty="0" err="1">
                <a:ln>
                  <a:noFill/>
                </a:ln>
                <a:effectLst/>
                <a:uLnTx/>
                <a:uFillTx/>
                <a:latin typeface="Calibri"/>
                <a:ea typeface="+mn-ea"/>
                <a:cs typeface="+mn-cs"/>
              </a:rPr>
              <a:t>race,education</a:t>
            </a:r>
            <a:r>
              <a:rPr kumimoji="0" lang="en-US" sz="2800" i="0" u="none" strike="noStrike" kern="1200" cap="none" spc="0" normalizeH="0" baseline="0" noProof="0" dirty="0">
                <a:ln>
                  <a:noFill/>
                </a:ln>
                <a:effectLst/>
                <a:uLnTx/>
                <a:uFillTx/>
                <a:latin typeface="Calibri"/>
                <a:ea typeface="+mn-ea"/>
                <a:cs typeface="+mn-cs"/>
              </a:rPr>
              <a:t>);</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Count the race for per education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Count_race_per_education</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GENERATE flatten(group) as (</a:t>
            </a:r>
            <a:r>
              <a:rPr kumimoji="0" lang="en-US" sz="2800" i="0" u="none" strike="noStrike" kern="1200" cap="none" spc="0" normalizeH="0" baseline="0" noProof="0" dirty="0" err="1">
                <a:ln>
                  <a:noFill/>
                </a:ln>
                <a:effectLst/>
                <a:uLnTx/>
                <a:uFillTx/>
                <a:latin typeface="Calibri"/>
                <a:ea typeface="+mn-ea"/>
                <a:cs typeface="+mn-cs"/>
              </a:rPr>
              <a:t>race,education</a:t>
            </a:r>
            <a:r>
              <a:rPr kumimoji="0" lang="en-US" sz="2800" i="0" u="none" strike="noStrike" kern="1200" cap="none" spc="0" normalizeH="0" baseline="0" noProof="0" dirty="0">
                <a:ln>
                  <a:noFill/>
                </a:ln>
                <a:effectLst/>
                <a:uLnTx/>
                <a:uFillTx/>
                <a:latin typeface="Calibri"/>
                <a:ea typeface="+mn-ea"/>
                <a:cs typeface="+mn-cs"/>
              </a:rPr>
              <a:t>), COUNT(adult) as </a:t>
            </a:r>
            <a:r>
              <a:rPr kumimoji="0" lang="en-US" sz="2800" i="0" u="none" strike="noStrike" kern="1200" cap="none" spc="0" normalizeH="0" baseline="0" noProof="0" dirty="0" err="1">
                <a:ln>
                  <a:noFill/>
                </a:ln>
                <a:effectLst/>
                <a:uLnTx/>
                <a:uFillTx/>
                <a:latin typeface="Calibri"/>
                <a:ea typeface="+mn-ea"/>
                <a:cs typeface="+mn-cs"/>
              </a:rPr>
              <a:t>countrace</a:t>
            </a:r>
            <a:r>
              <a:rPr kumimoji="0" lang="en-US" sz="2800" i="0" u="none" strike="noStrike" kern="1200" cap="none" spc="0" normalizeH="0" baseline="0" noProof="0" dirty="0">
                <a:ln>
                  <a:noFill/>
                </a:ln>
                <a:effectLst/>
                <a:uLnTx/>
                <a:uFillTx/>
                <a:latin typeface="Calibri"/>
                <a:ea typeface="+mn-ea"/>
                <a:cs typeface="+mn-cs"/>
              </a:rPr>
              <a:t>; </a:t>
            </a:r>
          </a:p>
          <a:p>
            <a:pPr>
              <a:defRPr/>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a:t>
            </a: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Count_Occupation_per_education</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351879"/>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Count race per education?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29</a:t>
            </a:r>
          </a:p>
        </p:txBody>
      </p:sp>
    </p:spTree>
    <p:extLst>
      <p:ext uri="{BB962C8B-B14F-4D97-AF65-F5344CB8AC3E}">
        <p14:creationId xmlns:p14="http://schemas.microsoft.com/office/powerpoint/2010/main" val="3544929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29</a:t>
            </a:r>
          </a:p>
        </p:txBody>
      </p:sp>
      <p:graphicFrame>
        <p:nvGraphicFramePr>
          <p:cNvPr id="11" name="Table 11">
            <a:extLst>
              <a:ext uri="{FF2B5EF4-FFF2-40B4-BE49-F238E27FC236}">
                <a16:creationId xmlns:a16="http://schemas.microsoft.com/office/drawing/2014/main" id="{1B174DAA-3038-0B39-9FB0-976D358310FE}"/>
              </a:ext>
            </a:extLst>
          </p:cNvPr>
          <p:cNvGraphicFramePr>
            <a:graphicFrameLocks noGrp="1"/>
          </p:cNvGraphicFramePr>
          <p:nvPr>
            <p:extLst>
              <p:ext uri="{D42A27DB-BD31-4B8C-83A1-F6EECF244321}">
                <p14:modId xmlns:p14="http://schemas.microsoft.com/office/powerpoint/2010/main" val="264640514"/>
              </p:ext>
            </p:extLst>
          </p:nvPr>
        </p:nvGraphicFramePr>
        <p:xfrm>
          <a:off x="1507541" y="3807385"/>
          <a:ext cx="15501929" cy="4358640"/>
        </p:xfrm>
        <a:graphic>
          <a:graphicData uri="http://schemas.openxmlformats.org/drawingml/2006/table">
            <a:tbl>
              <a:tblPr rtl="1" firstRow="1" bandRow="1">
                <a:tableStyleId>{5C22544A-7EE6-4342-B048-85BDC9FD1C3A}</a:tableStyleId>
              </a:tblPr>
              <a:tblGrid>
                <a:gridCol w="4778254">
                  <a:extLst>
                    <a:ext uri="{9D8B030D-6E8A-4147-A177-3AD203B41FA5}">
                      <a16:colId xmlns:a16="http://schemas.microsoft.com/office/drawing/2014/main" val="578864788"/>
                    </a:ext>
                  </a:extLst>
                </a:gridCol>
                <a:gridCol w="3573148">
                  <a:extLst>
                    <a:ext uri="{9D8B030D-6E8A-4147-A177-3AD203B41FA5}">
                      <a16:colId xmlns:a16="http://schemas.microsoft.com/office/drawing/2014/main" val="279520595"/>
                    </a:ext>
                  </a:extLst>
                </a:gridCol>
                <a:gridCol w="3877021">
                  <a:extLst>
                    <a:ext uri="{9D8B030D-6E8A-4147-A177-3AD203B41FA5}">
                      <a16:colId xmlns:a16="http://schemas.microsoft.com/office/drawing/2014/main" val="3343357762"/>
                    </a:ext>
                  </a:extLst>
                </a:gridCol>
                <a:gridCol w="3273506">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Amer-Indian-Eskimo,4th,12176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Amer-Indian-Eskimo,6th,12133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Amer-Indian-Eskimo,8th,12274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Amer-Indian-Eskimo,9th,12036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Asian-Pac-Islander,4th,11989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Asian-Pac-Islander,6th,12050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Asian-Pac-Islander,8th,12283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Asian-Pac-Islander,9th,12165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Asian-Pac-Islander,10th,12049</a:t>
                      </a:r>
                    </a:p>
                    <a:p>
                      <a:pPr marL="0" marR="0" lvl="0" indent="0" algn="l" defTabSz="914400" rtl="0" eaLnBrk="1" fontAlgn="auto" latinLnBrk="0" hangingPunct="1">
                        <a:lnSpc>
                          <a:spcPct val="100000"/>
                        </a:lnSpc>
                        <a:spcBef>
                          <a:spcPts val="0"/>
                        </a:spcBef>
                        <a:spcAft>
                          <a:spcPts val="0"/>
                        </a:spcAft>
                        <a:buClrTx/>
                        <a:buSzTx/>
                        <a:buFontTx/>
                        <a:buNone/>
                        <a:tabLst/>
                        <a:defRPr/>
                      </a:pP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White,4th,12205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White,6th,12433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White,8th,12677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White,9th,12361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White,10th,12954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White,11th,13091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White,12th,12497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White,HS-grad,20906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White,Masters,13438</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Other,4th,12116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Other,6th,12172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Other,8th,11912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Other,9th,12200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Other,10th,12052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Other,11th,11998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Other,12th,12143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Other,HS-grad,12223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Other,Masters,12112</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Black,4th,12281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Black,6th,12171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Black,8th,12072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Black,9th,12117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Black,10th,12304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Black,11th,12241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Black,12th,12271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Black,HS-grad,13277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Black,Masters,12133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453966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3108543"/>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the data by the filter that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i</a:t>
            </a:r>
            <a:r>
              <a:rPr kumimoji="0" lang="en-US" sz="2800" b="1" i="0" u="none" strike="noStrike" kern="1200" cap="none" spc="0" normalizeH="0" baseline="0" noProof="0" dirty="0">
                <a:ln>
                  <a:noFill/>
                </a:ln>
                <a:solidFill>
                  <a:srgbClr val="6B81A6"/>
                </a:solidFill>
                <a:effectLst/>
                <a:uLnTx/>
                <a:uFillTx/>
                <a:latin typeface="Calibri"/>
                <a:ea typeface="+mn-ea"/>
                <a:cs typeface="+mn-cs"/>
              </a:rPr>
              <a:t> just created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 Group adult by (</a:t>
            </a:r>
            <a:r>
              <a:rPr kumimoji="0" lang="en-US" sz="2800" i="0" u="none" strike="noStrike" kern="1200" cap="none" spc="0" normalizeH="0" baseline="0" noProof="0" dirty="0" err="1">
                <a:ln>
                  <a:noFill/>
                </a:ln>
                <a:effectLst/>
                <a:uLnTx/>
                <a:uFillTx/>
                <a:latin typeface="Calibri"/>
                <a:ea typeface="+mn-ea"/>
                <a:cs typeface="+mn-cs"/>
              </a:rPr>
              <a:t>occupation,education</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Count </a:t>
            </a:r>
            <a:r>
              <a:rPr kumimoji="0" lang="en-US" sz="2800" b="0"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Occupation</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Count_Occupation_per_education</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GENERATE flatten(group) as (</a:t>
            </a:r>
            <a:r>
              <a:rPr kumimoji="0" lang="en-US" sz="2800" i="0" u="none" strike="noStrike" kern="1200" cap="none" spc="0" normalizeH="0" baseline="0" noProof="0" dirty="0" err="1">
                <a:ln>
                  <a:noFill/>
                </a:ln>
                <a:effectLst/>
                <a:uLnTx/>
                <a:uFillTx/>
                <a:latin typeface="Calibri"/>
                <a:ea typeface="+mn-ea"/>
                <a:cs typeface="+mn-cs"/>
              </a:rPr>
              <a:t>occupation,education</a:t>
            </a:r>
            <a:r>
              <a:rPr kumimoji="0" lang="en-US" sz="2800" i="0" u="none" strike="noStrike" kern="1200" cap="none" spc="0" normalizeH="0" baseline="0" noProof="0" dirty="0">
                <a:ln>
                  <a:noFill/>
                </a:ln>
                <a:effectLst/>
                <a:uLnTx/>
                <a:uFillTx/>
                <a:latin typeface="Calibri"/>
                <a:ea typeface="+mn-ea"/>
                <a:cs typeface="+mn-cs"/>
              </a:rPr>
              <a:t>), COUNT(adult) as </a:t>
            </a:r>
            <a:r>
              <a:rPr kumimoji="0" lang="en-US" sz="2800" i="0" u="none" strike="noStrike" kern="1200" cap="none" spc="0" normalizeH="0" baseline="0" noProof="0" dirty="0" err="1">
                <a:ln>
                  <a:noFill/>
                </a:ln>
                <a:effectLst/>
                <a:uLnTx/>
                <a:uFillTx/>
                <a:latin typeface="Calibri"/>
                <a:ea typeface="+mn-ea"/>
                <a:cs typeface="+mn-cs"/>
              </a:rPr>
              <a:t>countrace</a:t>
            </a:r>
            <a:r>
              <a:rPr kumimoji="0" lang="en-US" sz="2800" i="0" u="none" strike="noStrike" kern="1200" cap="none" spc="0" normalizeH="0" baseline="0" noProof="0" dirty="0">
                <a:ln>
                  <a:noFill/>
                </a:ln>
                <a:effectLst/>
                <a:uLnTx/>
                <a:uFillTx/>
                <a:latin typeface="Calibri"/>
                <a:ea typeface="+mn-ea"/>
                <a:cs typeface="+mn-cs"/>
              </a:rPr>
              <a:t>; </a:t>
            </a:r>
          </a:p>
          <a:p>
            <a:pPr>
              <a:defRPr/>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a:t>
            </a: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DUMP </a:t>
            </a:r>
            <a:r>
              <a:rPr kumimoji="0" lang="en-US" sz="2800" i="0" u="none" strike="noStrike" kern="1200" cap="none" spc="0" normalizeH="0" baseline="0" noProof="0" dirty="0" err="1">
                <a:ln>
                  <a:noFill/>
                </a:ln>
                <a:effectLst/>
                <a:uLnTx/>
                <a:uFillTx/>
                <a:latin typeface="Calibri"/>
                <a:ea typeface="+mn-ea"/>
                <a:cs typeface="+mn-cs"/>
              </a:rPr>
              <a:t>Count_Occupation_per_education</a:t>
            </a:r>
            <a:r>
              <a:rPr kumimoji="0" lang="en-US" sz="2800" i="0" u="none" strike="noStrike" kern="1200" cap="none" spc="0" normalizeH="0" baseline="0" noProof="0" dirty="0">
                <a:ln>
                  <a:noFill/>
                </a:ln>
                <a:effectLst/>
                <a:uLnTx/>
                <a:uFillTx/>
                <a:latin typeface="Calibri"/>
                <a:ea typeface="+mn-ea"/>
                <a:cs typeface="+mn-cs"/>
              </a:rPr>
              <a:t>;</a:t>
            </a: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2B4467"/>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ount</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 Occupation based on education?</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30</a:t>
            </a:r>
          </a:p>
        </p:txBody>
      </p:sp>
    </p:spTree>
    <p:extLst>
      <p:ext uri="{BB962C8B-B14F-4D97-AF65-F5344CB8AC3E}">
        <p14:creationId xmlns:p14="http://schemas.microsoft.com/office/powerpoint/2010/main" val="571620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30</a:t>
            </a:r>
          </a:p>
        </p:txBody>
      </p:sp>
      <p:graphicFrame>
        <p:nvGraphicFramePr>
          <p:cNvPr id="11" name="Table 11">
            <a:extLst>
              <a:ext uri="{FF2B5EF4-FFF2-40B4-BE49-F238E27FC236}">
                <a16:creationId xmlns:a16="http://schemas.microsoft.com/office/drawing/2014/main" id="{477747DF-BC46-8BCD-5A4A-EB70B97B7AB4}"/>
              </a:ext>
            </a:extLst>
          </p:cNvPr>
          <p:cNvGraphicFramePr>
            <a:graphicFrameLocks noGrp="1"/>
          </p:cNvGraphicFramePr>
          <p:nvPr>
            <p:extLst>
              <p:ext uri="{D42A27DB-BD31-4B8C-83A1-F6EECF244321}">
                <p14:modId xmlns:p14="http://schemas.microsoft.com/office/powerpoint/2010/main" val="3316857997"/>
              </p:ext>
            </p:extLst>
          </p:nvPr>
        </p:nvGraphicFramePr>
        <p:xfrm>
          <a:off x="1223161" y="3763962"/>
          <a:ext cx="15955090" cy="3931920"/>
        </p:xfrm>
        <a:graphic>
          <a:graphicData uri="http://schemas.openxmlformats.org/drawingml/2006/table">
            <a:tbl>
              <a:tblPr rtl="1" firstRow="1" bandRow="1">
                <a:tableStyleId>{5C22544A-7EE6-4342-B048-85BDC9FD1C3A}</a:tableStyleId>
              </a:tblPr>
              <a:tblGrid>
                <a:gridCol w="4021883">
                  <a:extLst>
                    <a:ext uri="{9D8B030D-6E8A-4147-A177-3AD203B41FA5}">
                      <a16:colId xmlns:a16="http://schemas.microsoft.com/office/drawing/2014/main" val="578864788"/>
                    </a:ext>
                  </a:extLst>
                </a:gridCol>
                <a:gridCol w="4263454">
                  <a:extLst>
                    <a:ext uri="{9D8B030D-6E8A-4147-A177-3AD203B41FA5}">
                      <a16:colId xmlns:a16="http://schemas.microsoft.com/office/drawing/2014/main" val="279520595"/>
                    </a:ext>
                  </a:extLst>
                </a:gridCol>
                <a:gridCol w="4300554">
                  <a:extLst>
                    <a:ext uri="{9D8B030D-6E8A-4147-A177-3AD203B41FA5}">
                      <a16:colId xmlns:a16="http://schemas.microsoft.com/office/drawing/2014/main" val="3343357762"/>
                    </a:ext>
                  </a:extLst>
                </a:gridCol>
                <a:gridCol w="3369199">
                  <a:extLst>
                    <a:ext uri="{9D8B030D-6E8A-4147-A177-3AD203B41FA5}">
                      <a16:colId xmlns:a16="http://schemas.microsoft.com/office/drawing/2014/main" val="1805966137"/>
                    </a:ext>
                  </a:extLst>
                </a:gridCol>
              </a:tblGrid>
              <a:tr h="35544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Craft-repair,4th,4114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Craft-repair,6th,4154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Craft-repair,8th,4124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Craft-repair,9th,4130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Craft-repair,10th,4209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Craft-repair,11th,4209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Craft-repair,12th,4118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Craft-repair,HS-grad,6004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Craft-repair,Masters,4106</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Armed-Forces,4th,4002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Armed-Forces,6th,4029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Armed-Forces,8th,4137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Armed-Forces,9th,3985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Armed-Forces,10th,4018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Armed-Forces,11th,4051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Armed-Forces,12th,4016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Armed-Forces,HS-grad,4053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dirty="0">
                          <a:solidFill>
                            <a:schemeClr val="tx1"/>
                          </a:solidFill>
                        </a:rPr>
                        <a:t>Armed-Forces,Masters,3983</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Adm-clerical,4th,3897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Adm-clerical,6th,3912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Adm-clerical,8th,3935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Adm-clerical,9th,4101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Adm-clerical,10th,4079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Adm-clerical,11th,4086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Adm-clerical,12th,4137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Adm-clerical,HS-grad,5216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Adm-clerical,Masters,4048</a:t>
                      </a:r>
                      <a:endParaRPr lang="ar-SA" sz="28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Sales,4th,4189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Sales,6th,4101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Sales,8th,4058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Sales,9th,4074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Sales,10th,4184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Sales,11th,4081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Sales,12th,3945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Sales,HS-grad,5091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Sales,Masters,4098</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3961060"/>
                  </a:ext>
                </a:extLst>
              </a:tr>
            </a:tbl>
          </a:graphicData>
        </a:graphic>
      </p:graphicFrame>
    </p:spTree>
    <p:extLst>
      <p:ext uri="{BB962C8B-B14F-4D97-AF65-F5344CB8AC3E}">
        <p14:creationId xmlns:p14="http://schemas.microsoft.com/office/powerpoint/2010/main" val="1068667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6103014"/>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69798" y="2789001"/>
            <a:ext cx="16231689" cy="611498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6" name="TextBox 5">
            <a:extLst>
              <a:ext uri="{FF2B5EF4-FFF2-40B4-BE49-F238E27FC236}">
                <a16:creationId xmlns:a16="http://schemas.microsoft.com/office/drawing/2014/main" id="{C9D1C0BF-09AB-ECE7-CFB0-F4DF8B498CFC}"/>
              </a:ext>
            </a:extLst>
          </p:cNvPr>
          <p:cNvSpPr txBox="1"/>
          <p:nvPr/>
        </p:nvSpPr>
        <p:spPr>
          <a:xfrm>
            <a:off x="1229192" y="3786988"/>
            <a:ext cx="16201713" cy="2677656"/>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Group the data by the filter that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i</a:t>
            </a:r>
            <a:r>
              <a:rPr kumimoji="0" lang="en-US" sz="2800" b="1" i="0" u="none" strike="noStrike" kern="1200" cap="none" spc="0" normalizeH="0" baseline="0" noProof="0" dirty="0">
                <a:ln>
                  <a:noFill/>
                </a:ln>
                <a:solidFill>
                  <a:srgbClr val="6B81A6"/>
                </a:solidFill>
                <a:effectLst/>
                <a:uLnTx/>
                <a:uFillTx/>
                <a:latin typeface="Calibri"/>
                <a:ea typeface="+mn-ea"/>
                <a:cs typeface="+mn-cs"/>
              </a:rPr>
              <a:t> just created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 Group adult by </a:t>
            </a:r>
            <a:r>
              <a:rPr kumimoji="0" lang="en-US" sz="2800" i="0" u="none" strike="noStrike" kern="1200" cap="none" spc="0" normalizeH="0" baseline="0" noProof="0" dirty="0" err="1">
                <a:ln>
                  <a:noFill/>
                </a:ln>
                <a:effectLst/>
                <a:uLnTx/>
                <a:uFillTx/>
                <a:latin typeface="Calibri"/>
                <a:ea typeface="+mn-ea"/>
                <a:cs typeface="+mn-cs"/>
              </a:rPr>
              <a:t>workclass</a:t>
            </a:r>
            <a:r>
              <a:rPr kumimoji="0" lang="en-US" sz="2800" i="0" u="none" strike="noStrike" kern="1200" cap="none" spc="0" normalizeH="0" baseline="0" noProof="0" dirty="0">
                <a:ln>
                  <a:noFill/>
                </a:ln>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6B81A6"/>
                </a:solidFill>
                <a:effectLst/>
                <a:uLnTx/>
                <a:uFillTx/>
                <a:latin typeface="Calibri"/>
                <a:ea typeface="+mn-ea"/>
                <a:cs typeface="+mn-cs"/>
              </a:rPr>
              <a:t>-- Average age in each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workclass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err="1">
                <a:ln>
                  <a:noFill/>
                </a:ln>
                <a:effectLst/>
                <a:uLnTx/>
                <a:uFillTx/>
                <a:latin typeface="Calibri"/>
                <a:ea typeface="+mn-ea"/>
                <a:cs typeface="+mn-cs"/>
              </a:rPr>
              <a:t>Average_age_for_each_workclass</a:t>
            </a:r>
            <a:r>
              <a:rPr kumimoji="0" lang="en-US" sz="2800" i="0" u="none" strike="noStrike" kern="1200" cap="none" spc="0" normalizeH="0" baseline="0" noProof="0" dirty="0">
                <a:ln>
                  <a:noFill/>
                </a:ln>
                <a:effectLst/>
                <a:uLnTx/>
                <a:uFillTx/>
                <a:latin typeface="Calibri"/>
                <a:ea typeface="+mn-ea"/>
                <a:cs typeface="+mn-cs"/>
              </a:rPr>
              <a:t> = FOREACH </a:t>
            </a:r>
            <a:r>
              <a:rPr kumimoji="0" lang="en-US" sz="2800" i="0" u="none" strike="noStrike" kern="1200" cap="none" spc="0" normalizeH="0" baseline="0" noProof="0" dirty="0" err="1">
                <a:ln>
                  <a:noFill/>
                </a:ln>
                <a:effectLst/>
                <a:uLnTx/>
                <a:uFillTx/>
                <a:latin typeface="Calibri"/>
                <a:ea typeface="+mn-ea"/>
                <a:cs typeface="+mn-cs"/>
              </a:rPr>
              <a:t>Filtered_group</a:t>
            </a:r>
            <a:r>
              <a:rPr kumimoji="0" lang="en-US" sz="2800" i="0" u="none" strike="noStrike" kern="1200" cap="none" spc="0" normalizeH="0" baseline="0" noProof="0" dirty="0">
                <a:ln>
                  <a:noFill/>
                </a:ln>
                <a:effectLst/>
                <a:uLnTx/>
                <a:uFillTx/>
                <a:latin typeface="Calibri"/>
                <a:ea typeface="+mn-ea"/>
                <a:cs typeface="+mn-cs"/>
              </a:rPr>
              <a:t> GENERATE group, AVG(</a:t>
            </a:r>
            <a:r>
              <a:rPr kumimoji="0" lang="en-US" sz="2800" i="0" u="none" strike="noStrike" kern="1200" cap="none" spc="0" normalizeH="0" baseline="0" noProof="0" dirty="0" err="1">
                <a:ln>
                  <a:noFill/>
                </a:ln>
                <a:effectLst/>
                <a:uLnTx/>
                <a:uFillTx/>
                <a:latin typeface="Calibri"/>
                <a:ea typeface="+mn-ea"/>
                <a:cs typeface="+mn-cs"/>
              </a:rPr>
              <a:t>adult.age</a:t>
            </a:r>
            <a:r>
              <a:rPr kumimoji="0" lang="en-US" sz="2800" i="0" u="none" strike="noStrike" kern="1200" cap="none" spc="0" normalizeH="0" baseline="0" noProof="0" dirty="0">
                <a:ln>
                  <a:noFill/>
                </a:ln>
                <a:effectLst/>
                <a:uLnTx/>
                <a:uFillTx/>
                <a:latin typeface="Calibri"/>
                <a:ea typeface="+mn-ea"/>
                <a:cs typeface="+mn-cs"/>
              </a:rPr>
              <a:t>); </a:t>
            </a:r>
          </a:p>
          <a:p>
            <a:pPr>
              <a:defRPr/>
            </a:pPr>
            <a:r>
              <a:rPr lang="en-US" sz="2800" b="1" dirty="0">
                <a:solidFill>
                  <a:srgbClr val="6B81A6"/>
                </a:solidFill>
                <a:effectLst/>
                <a:latin typeface="Calibri" panose="020F0502020204030204" pitchFamily="34" charset="0"/>
                <a:ea typeface="Calibri" panose="020F0502020204030204" pitchFamily="34" charset="0"/>
                <a:cs typeface="Arial" panose="020B0604020202020204" pitchFamily="34" charset="0"/>
              </a:rPr>
              <a:t> </a:t>
            </a:r>
            <a:r>
              <a:rPr kumimoji="0" lang="en-US" sz="2800" b="1" i="0" u="none" strike="noStrike" kern="1200" cap="none" spc="0" normalizeH="0" baseline="0" noProof="0" dirty="0">
                <a:ln>
                  <a:noFill/>
                </a:ln>
                <a:solidFill>
                  <a:srgbClr val="6B81A6"/>
                </a:solidFill>
                <a:effectLst/>
                <a:uLnTx/>
                <a:uFillTx/>
                <a:latin typeface="Calibri"/>
                <a:ea typeface="+mn-ea"/>
                <a:cs typeface="+mn-cs"/>
              </a:rPr>
              <a:t>-- Displaying the </a:t>
            </a:r>
            <a:r>
              <a:rPr kumimoji="0" lang="en-US" sz="2800" b="1" i="0" u="none" strike="noStrike" kern="1200" cap="none" spc="0" normalizeH="0" baseline="0" noProof="0" dirty="0" err="1">
                <a:ln>
                  <a:noFill/>
                </a:ln>
                <a:solidFill>
                  <a:srgbClr val="6B81A6"/>
                </a:solidFill>
                <a:effectLst/>
                <a:uLnTx/>
                <a:uFillTx/>
                <a:latin typeface="Calibri"/>
                <a:ea typeface="+mn-ea"/>
                <a:cs typeface="+mn-cs"/>
              </a:rPr>
              <a:t>resu</a:t>
            </a:r>
            <a:r>
              <a:rPr lang="en-US" sz="2800" dirty="0"/>
              <a:t>DUMP </a:t>
            </a:r>
            <a:r>
              <a:rPr lang="en-US" sz="2800" dirty="0" err="1"/>
              <a:t>Average_age_for_each_workclass</a:t>
            </a:r>
            <a:r>
              <a:rPr lang="en-US" sz="2800" dirty="0"/>
              <a:t>;</a:t>
            </a:r>
          </a:p>
          <a:p>
            <a:pPr>
              <a:defRPr/>
            </a:pPr>
            <a:r>
              <a:rPr kumimoji="0" lang="en-US" sz="2800" b="1" i="0" u="none" strike="noStrike" kern="1200" cap="none" spc="0" normalizeH="0" baseline="0" noProof="0" dirty="0" err="1">
                <a:ln>
                  <a:noFill/>
                </a:ln>
                <a:solidFill>
                  <a:srgbClr val="6B81A6"/>
                </a:solidFill>
                <a:effectLst/>
                <a:uLnTx/>
                <a:uFillTx/>
                <a:latin typeface="Calibri"/>
                <a:ea typeface="+mn-ea"/>
                <a:cs typeface="+mn-cs"/>
              </a:rPr>
              <a:t>lts</a:t>
            </a:r>
            <a:endParaRPr kumimoji="0" lang="en-US" sz="2800" b="1" i="0" u="none" strike="noStrike" kern="1200" cap="none" spc="0" normalizeH="0" baseline="0" noProof="0" dirty="0">
              <a:ln>
                <a:noFill/>
              </a:ln>
              <a:solidFill>
                <a:srgbClr val="6B81A6"/>
              </a:solidFill>
              <a:effectLst/>
              <a:uLnTx/>
              <a:uFillTx/>
              <a:latin typeface="Calibri"/>
              <a:ea typeface="+mn-ea"/>
              <a:cs typeface="+mn-cs"/>
            </a:endParaRPr>
          </a:p>
        </p:txBody>
      </p:sp>
      <p:sp>
        <p:nvSpPr>
          <p:cNvPr id="7" name="TextBox 51">
            <a:extLst>
              <a:ext uri="{FF2B5EF4-FFF2-40B4-BE49-F238E27FC236}">
                <a16:creationId xmlns:a16="http://schemas.microsoft.com/office/drawing/2014/main" id="{67212F05-077D-E416-AF48-23D5471607F4}"/>
              </a:ext>
            </a:extLst>
          </p:cNvPr>
          <p:cNvSpPr txBox="1"/>
          <p:nvPr/>
        </p:nvSpPr>
        <p:spPr>
          <a:xfrm>
            <a:off x="1422325" y="1246766"/>
            <a:ext cx="15925800"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Average age for each </a:t>
            </a:r>
            <a:r>
              <a:rPr kumimoji="0" lang="en-US" sz="4800" b="0" i="0" u="none" strike="noStrike" kern="1200" cap="none" spc="0" normalizeH="0" baseline="0" noProof="0" dirty="0" err="1">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workclass</a:t>
            </a:r>
            <a:r>
              <a:rPr kumimoji="0" lang="en-US" sz="48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31</a:t>
            </a:r>
          </a:p>
        </p:txBody>
      </p:sp>
    </p:spTree>
    <p:extLst>
      <p:ext uri="{BB962C8B-B14F-4D97-AF65-F5344CB8AC3E}">
        <p14:creationId xmlns:p14="http://schemas.microsoft.com/office/powerpoint/2010/main" val="370629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94138" y="-747410"/>
            <a:ext cx="6484642" cy="4114800"/>
          </a:xfrm>
          <a:prstGeom prst="rect">
            <a:avLst/>
          </a:prstGeom>
        </p:spPr>
      </p:pic>
      <p:pic>
        <p:nvPicPr>
          <p:cNvPr id="32" name="Picture 3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921157" y="6818542"/>
            <a:ext cx="6484642" cy="4114800"/>
          </a:xfrm>
          <a:prstGeom prst="rect">
            <a:avLst/>
          </a:prstGeom>
        </p:spPr>
      </p:pic>
      <p:pic>
        <p:nvPicPr>
          <p:cNvPr id="33" name="Picture 3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274061" y="1252777"/>
            <a:ext cx="3933930" cy="4114800"/>
          </a:xfrm>
          <a:prstGeom prst="rect">
            <a:avLst/>
          </a:prstGeom>
        </p:spPr>
      </p:pic>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14195" y="6093178"/>
            <a:ext cx="3933930" cy="4114800"/>
          </a:xfrm>
          <a:prstGeom prst="rect">
            <a:avLst/>
          </a:prstGeom>
        </p:spPr>
      </p:pic>
      <p:grpSp>
        <p:nvGrpSpPr>
          <p:cNvPr id="8" name="Group 7">
            <a:extLst>
              <a:ext uri="{FF2B5EF4-FFF2-40B4-BE49-F238E27FC236}">
                <a16:creationId xmlns:a16="http://schemas.microsoft.com/office/drawing/2014/main" id="{DBD62152-E224-86FF-8AD7-D4AEECF0E2B2}"/>
              </a:ext>
            </a:extLst>
          </p:cNvPr>
          <p:cNvGrpSpPr/>
          <p:nvPr/>
        </p:nvGrpSpPr>
        <p:grpSpPr>
          <a:xfrm>
            <a:off x="1223161" y="2800974"/>
            <a:ext cx="16124964" cy="5418182"/>
            <a:chOff x="0" y="0"/>
            <a:chExt cx="7673225" cy="3124015"/>
          </a:xfrm>
          <a:solidFill>
            <a:srgbClr val="D9E3EB">
              <a:alpha val="33000"/>
            </a:srgbClr>
          </a:solidFill>
        </p:grpSpPr>
        <p:sp>
          <p:nvSpPr>
            <p:cNvPr id="9" name="Freeform 8">
              <a:extLst>
                <a:ext uri="{FF2B5EF4-FFF2-40B4-BE49-F238E27FC236}">
                  <a16:creationId xmlns:a16="http://schemas.microsoft.com/office/drawing/2014/main" id="{0F079AFC-E804-92F6-3DB5-C7457FE0A200}"/>
                </a:ext>
              </a:extLst>
            </p:cNvPr>
            <p:cNvSpPr/>
            <p:nvPr/>
          </p:nvSpPr>
          <p:spPr>
            <a:xfrm>
              <a:off x="0" y="0"/>
              <a:ext cx="7673225" cy="3124015"/>
            </a:xfrm>
            <a:custGeom>
              <a:avLst/>
              <a:gdLst/>
              <a:ahLst/>
              <a:cxnLst/>
              <a:rect l="l" t="t" r="r" b="b"/>
              <a:pathLst>
                <a:path w="7673225" h="3124015">
                  <a:moveTo>
                    <a:pt x="7368425" y="0"/>
                  </a:moveTo>
                  <a:lnTo>
                    <a:pt x="304800" y="0"/>
                  </a:lnTo>
                  <a:cubicBezTo>
                    <a:pt x="135890" y="0"/>
                    <a:pt x="0" y="135890"/>
                    <a:pt x="0" y="304800"/>
                  </a:cubicBezTo>
                  <a:lnTo>
                    <a:pt x="0" y="2819215"/>
                  </a:lnTo>
                  <a:cubicBezTo>
                    <a:pt x="0" y="2988125"/>
                    <a:pt x="135890" y="3124015"/>
                    <a:pt x="304800" y="3124015"/>
                  </a:cubicBezTo>
                  <a:lnTo>
                    <a:pt x="7368425" y="3124015"/>
                  </a:lnTo>
                  <a:cubicBezTo>
                    <a:pt x="7537335" y="3124015"/>
                    <a:pt x="7673225" y="2988125"/>
                    <a:pt x="7673225" y="2819215"/>
                  </a:cubicBezTo>
                  <a:lnTo>
                    <a:pt x="7673225" y="304800"/>
                  </a:lnTo>
                  <a:cubicBezTo>
                    <a:pt x="7673225" y="135890"/>
                    <a:pt x="7537335" y="0"/>
                    <a:pt x="7368425" y="0"/>
                  </a:cubicBezTo>
                  <a:close/>
                </a:path>
              </a:pathLst>
            </a:custGeom>
            <a:grpFill/>
          </p:spPr>
        </p:sp>
      </p:grpSp>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007816"/>
            <a:ext cx="4185191" cy="2647133"/>
          </a:xfrm>
          <a:prstGeom prst="rect">
            <a:avLst/>
          </a:prstGeom>
        </p:spPr>
      </p:pic>
      <p:pic>
        <p:nvPicPr>
          <p:cNvPr id="36" name="Picture 3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832096" y="-1305860"/>
            <a:ext cx="4185191" cy="2647133"/>
          </a:xfrm>
          <a:prstGeom prst="rect">
            <a:avLst/>
          </a:prstGeom>
        </p:spPr>
      </p:pic>
      <p:grpSp>
        <p:nvGrpSpPr>
          <p:cNvPr id="2" name="Group 3">
            <a:extLst>
              <a:ext uri="{FF2B5EF4-FFF2-40B4-BE49-F238E27FC236}">
                <a16:creationId xmlns:a16="http://schemas.microsoft.com/office/drawing/2014/main" id="{01AC482B-56A7-4B2C-1FE0-63D21F007BA5}"/>
              </a:ext>
            </a:extLst>
          </p:cNvPr>
          <p:cNvGrpSpPr>
            <a:grpSpLocks noChangeAspect="1"/>
          </p:cNvGrpSpPr>
          <p:nvPr/>
        </p:nvGrpSpPr>
        <p:grpSpPr>
          <a:xfrm>
            <a:off x="1157644" y="2777029"/>
            <a:ext cx="16231689" cy="5442127"/>
            <a:chOff x="0" y="0"/>
            <a:chExt cx="18939511" cy="6350000"/>
          </a:xfrm>
        </p:grpSpPr>
        <p:sp>
          <p:nvSpPr>
            <p:cNvPr id="3" name="Freeform 4">
              <a:extLst>
                <a:ext uri="{FF2B5EF4-FFF2-40B4-BE49-F238E27FC236}">
                  <a16:creationId xmlns:a16="http://schemas.microsoft.com/office/drawing/2014/main" id="{031A604F-7029-07F0-D445-792956FC457E}"/>
                </a:ext>
              </a:extLst>
            </p:cNvPr>
            <p:cNvSpPr/>
            <p:nvPr/>
          </p:nvSpPr>
          <p:spPr>
            <a:xfrm>
              <a:off x="27940" y="27940"/>
              <a:ext cx="18882360" cy="918210"/>
            </a:xfrm>
            <a:custGeom>
              <a:avLst/>
              <a:gdLst/>
              <a:ahLst/>
              <a:cxnLst/>
              <a:rect l="l" t="t" r="r" b="b"/>
              <a:pathLst>
                <a:path w="18882360" h="918210">
                  <a:moveTo>
                    <a:pt x="18882360" y="918210"/>
                  </a:moveTo>
                  <a:lnTo>
                    <a:pt x="12447270" y="918210"/>
                  </a:lnTo>
                  <a:moveTo>
                    <a:pt x="12447270" y="918210"/>
                  </a:moveTo>
                  <a:lnTo>
                    <a:pt x="0" y="918210"/>
                  </a:lnTo>
                  <a:lnTo>
                    <a:pt x="0" y="445770"/>
                  </a:lnTo>
                  <a:cubicBezTo>
                    <a:pt x="0" y="200660"/>
                    <a:pt x="199390" y="0"/>
                    <a:pt x="445770" y="0"/>
                  </a:cubicBezTo>
                  <a:lnTo>
                    <a:pt x="18437860" y="0"/>
                  </a:lnTo>
                  <a:cubicBezTo>
                    <a:pt x="18682971" y="0"/>
                    <a:pt x="18882360" y="199390"/>
                    <a:pt x="18882360" y="445770"/>
                  </a:cubicBezTo>
                  <a:lnTo>
                    <a:pt x="18882360" y="918210"/>
                  </a:lnTo>
                </a:path>
              </a:pathLst>
            </a:custGeom>
            <a:solidFill>
              <a:srgbClr val="8193A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
          <p:nvSpPr>
            <p:cNvPr id="4" name="Freeform 6">
              <a:extLst>
                <a:ext uri="{FF2B5EF4-FFF2-40B4-BE49-F238E27FC236}">
                  <a16:creationId xmlns:a16="http://schemas.microsoft.com/office/drawing/2014/main" id="{25E5EDA7-A18B-B8F5-F469-57C3E98FA28D}"/>
                </a:ext>
              </a:extLst>
            </p:cNvPr>
            <p:cNvSpPr/>
            <p:nvPr/>
          </p:nvSpPr>
          <p:spPr>
            <a:xfrm>
              <a:off x="499110" y="299720"/>
              <a:ext cx="1515110" cy="368300"/>
            </a:xfrm>
            <a:custGeom>
              <a:avLst/>
              <a:gdLst/>
              <a:ahLst/>
              <a:cxnLst/>
              <a:rect l="l" t="t" r="r" b="b"/>
              <a:pathLst>
                <a:path w="1515110" h="368300">
                  <a:moveTo>
                    <a:pt x="184150" y="0"/>
                  </a:moveTo>
                  <a:cubicBezTo>
                    <a:pt x="82550" y="0"/>
                    <a:pt x="0" y="82550"/>
                    <a:pt x="0" y="184150"/>
                  </a:cubicBezTo>
                  <a:cubicBezTo>
                    <a:pt x="0" y="285750"/>
                    <a:pt x="82550" y="368300"/>
                    <a:pt x="184150" y="368300"/>
                  </a:cubicBezTo>
                  <a:cubicBezTo>
                    <a:pt x="285750" y="368300"/>
                    <a:pt x="368300" y="285750"/>
                    <a:pt x="368300" y="184150"/>
                  </a:cubicBezTo>
                  <a:cubicBezTo>
                    <a:pt x="368300" y="82550"/>
                    <a:pt x="285750" y="0"/>
                    <a:pt x="184150" y="0"/>
                  </a:cubicBezTo>
                  <a:close/>
                  <a:moveTo>
                    <a:pt x="756920" y="0"/>
                  </a:moveTo>
                  <a:cubicBezTo>
                    <a:pt x="655320" y="0"/>
                    <a:pt x="572770" y="82550"/>
                    <a:pt x="572770" y="184150"/>
                  </a:cubicBezTo>
                  <a:cubicBezTo>
                    <a:pt x="572770" y="285750"/>
                    <a:pt x="655320" y="368300"/>
                    <a:pt x="756920" y="368300"/>
                  </a:cubicBezTo>
                  <a:cubicBezTo>
                    <a:pt x="858520" y="368300"/>
                    <a:pt x="941070" y="285750"/>
                    <a:pt x="941070" y="184150"/>
                  </a:cubicBezTo>
                  <a:cubicBezTo>
                    <a:pt x="941070" y="82550"/>
                    <a:pt x="858520" y="0"/>
                    <a:pt x="756920" y="0"/>
                  </a:cubicBezTo>
                  <a:close/>
                  <a:moveTo>
                    <a:pt x="1330960" y="0"/>
                  </a:moveTo>
                  <a:cubicBezTo>
                    <a:pt x="1229360" y="0"/>
                    <a:pt x="1146810" y="82550"/>
                    <a:pt x="1146810" y="184150"/>
                  </a:cubicBezTo>
                  <a:cubicBezTo>
                    <a:pt x="1146810" y="285750"/>
                    <a:pt x="1229360" y="368300"/>
                    <a:pt x="1330960" y="368300"/>
                  </a:cubicBezTo>
                  <a:cubicBezTo>
                    <a:pt x="1432560" y="368300"/>
                    <a:pt x="1515110" y="285750"/>
                    <a:pt x="1515110" y="184150"/>
                  </a:cubicBezTo>
                  <a:cubicBezTo>
                    <a:pt x="1515110" y="82550"/>
                    <a:pt x="1432560" y="0"/>
                    <a:pt x="1330960" y="0"/>
                  </a:cubicBezTo>
                  <a:close/>
                </a:path>
              </a:pathLst>
            </a:custGeom>
            <a:solidFill>
              <a:srgbClr val="6B81A6"/>
            </a:solidFill>
          </p:spPr>
        </p:sp>
        <p:sp>
          <p:nvSpPr>
            <p:cNvPr id="5" name="Freeform 7">
              <a:extLst>
                <a:ext uri="{FF2B5EF4-FFF2-40B4-BE49-F238E27FC236}">
                  <a16:creationId xmlns:a16="http://schemas.microsoft.com/office/drawing/2014/main" id="{61F39D46-9E5B-07BD-C620-7BD2D9AA0AC9}"/>
                </a:ext>
              </a:extLst>
            </p:cNvPr>
            <p:cNvSpPr/>
            <p:nvPr/>
          </p:nvSpPr>
          <p:spPr>
            <a:xfrm>
              <a:off x="0" y="0"/>
              <a:ext cx="18939511" cy="6350000"/>
            </a:xfrm>
            <a:custGeom>
              <a:avLst/>
              <a:gdLst/>
              <a:ahLst/>
              <a:cxnLst/>
              <a:rect l="l" t="t" r="r" b="b"/>
              <a:pathLst>
                <a:path w="18939511" h="6350000">
                  <a:moveTo>
                    <a:pt x="18464530" y="0"/>
                  </a:moveTo>
                  <a:lnTo>
                    <a:pt x="473710" y="0"/>
                  </a:lnTo>
                  <a:cubicBezTo>
                    <a:pt x="212090" y="0"/>
                    <a:pt x="0" y="212090"/>
                    <a:pt x="0" y="473710"/>
                  </a:cubicBezTo>
                  <a:lnTo>
                    <a:pt x="0" y="946150"/>
                  </a:lnTo>
                  <a:lnTo>
                    <a:pt x="0" y="5877560"/>
                  </a:lnTo>
                  <a:cubicBezTo>
                    <a:pt x="0" y="6137910"/>
                    <a:pt x="212090" y="6350000"/>
                    <a:pt x="473710" y="6350000"/>
                  </a:cubicBezTo>
                  <a:lnTo>
                    <a:pt x="18465800" y="6350000"/>
                  </a:lnTo>
                  <a:cubicBezTo>
                    <a:pt x="18727420" y="6350000"/>
                    <a:pt x="18939511" y="6137910"/>
                    <a:pt x="18939511" y="5876290"/>
                  </a:cubicBezTo>
                  <a:lnTo>
                    <a:pt x="18939511" y="944880"/>
                  </a:lnTo>
                  <a:lnTo>
                    <a:pt x="18939511" y="473710"/>
                  </a:lnTo>
                  <a:cubicBezTo>
                    <a:pt x="18938239" y="212090"/>
                    <a:pt x="18726150" y="0"/>
                    <a:pt x="18464530" y="0"/>
                  </a:cubicBezTo>
                  <a:close/>
                  <a:moveTo>
                    <a:pt x="55880" y="473710"/>
                  </a:moveTo>
                  <a:cubicBezTo>
                    <a:pt x="55880" y="243840"/>
                    <a:pt x="242570" y="55880"/>
                    <a:pt x="473710" y="55880"/>
                  </a:cubicBezTo>
                  <a:lnTo>
                    <a:pt x="18465800" y="55880"/>
                  </a:lnTo>
                  <a:cubicBezTo>
                    <a:pt x="18695670" y="55880"/>
                    <a:pt x="18883630" y="242570"/>
                    <a:pt x="18883630" y="473710"/>
                  </a:cubicBezTo>
                  <a:lnTo>
                    <a:pt x="18883630" y="918210"/>
                  </a:lnTo>
                  <a:lnTo>
                    <a:pt x="55880" y="918210"/>
                  </a:lnTo>
                  <a:lnTo>
                    <a:pt x="55880" y="473710"/>
                  </a:lnTo>
                  <a:close/>
                  <a:moveTo>
                    <a:pt x="18464530" y="6294120"/>
                  </a:moveTo>
                  <a:lnTo>
                    <a:pt x="473710" y="6294120"/>
                  </a:lnTo>
                  <a:cubicBezTo>
                    <a:pt x="243840" y="6294120"/>
                    <a:pt x="55880" y="6107430"/>
                    <a:pt x="55880" y="5876290"/>
                  </a:cubicBezTo>
                  <a:lnTo>
                    <a:pt x="55880" y="972820"/>
                  </a:lnTo>
                  <a:lnTo>
                    <a:pt x="18882361" y="972820"/>
                  </a:lnTo>
                  <a:lnTo>
                    <a:pt x="18882361" y="5876290"/>
                  </a:lnTo>
                  <a:cubicBezTo>
                    <a:pt x="18882361" y="6107430"/>
                    <a:pt x="18695670" y="6294120"/>
                    <a:pt x="18464530" y="6294120"/>
                  </a:cubicBezTo>
                  <a:close/>
                  <a:moveTo>
                    <a:pt x="683260" y="273050"/>
                  </a:moveTo>
                  <a:cubicBezTo>
                    <a:pt x="566420" y="273050"/>
                    <a:pt x="471170" y="368300"/>
                    <a:pt x="471170" y="485140"/>
                  </a:cubicBezTo>
                  <a:cubicBezTo>
                    <a:pt x="471170" y="601980"/>
                    <a:pt x="566420" y="697230"/>
                    <a:pt x="683260" y="697230"/>
                  </a:cubicBezTo>
                  <a:cubicBezTo>
                    <a:pt x="800100" y="697230"/>
                    <a:pt x="895350" y="601980"/>
                    <a:pt x="895350" y="485140"/>
                  </a:cubicBezTo>
                  <a:cubicBezTo>
                    <a:pt x="895350" y="368300"/>
                    <a:pt x="800100" y="273050"/>
                    <a:pt x="683260" y="273050"/>
                  </a:cubicBezTo>
                  <a:close/>
                  <a:moveTo>
                    <a:pt x="683260" y="641350"/>
                  </a:moveTo>
                  <a:cubicBezTo>
                    <a:pt x="596900" y="641350"/>
                    <a:pt x="527050" y="571500"/>
                    <a:pt x="527050" y="485140"/>
                  </a:cubicBezTo>
                  <a:cubicBezTo>
                    <a:pt x="527050" y="398780"/>
                    <a:pt x="596900" y="328930"/>
                    <a:pt x="683260" y="328930"/>
                  </a:cubicBezTo>
                  <a:cubicBezTo>
                    <a:pt x="769620" y="328930"/>
                    <a:pt x="839470" y="398780"/>
                    <a:pt x="839470" y="485140"/>
                  </a:cubicBezTo>
                  <a:cubicBezTo>
                    <a:pt x="839470" y="571500"/>
                    <a:pt x="769620" y="641350"/>
                    <a:pt x="683260" y="641350"/>
                  </a:cubicBezTo>
                  <a:close/>
                  <a:moveTo>
                    <a:pt x="1256030" y="273050"/>
                  </a:moveTo>
                  <a:cubicBezTo>
                    <a:pt x="1139190" y="273050"/>
                    <a:pt x="1043940" y="368300"/>
                    <a:pt x="1043940" y="485140"/>
                  </a:cubicBezTo>
                  <a:cubicBezTo>
                    <a:pt x="1043940" y="601980"/>
                    <a:pt x="1139190" y="697230"/>
                    <a:pt x="1256030" y="697230"/>
                  </a:cubicBezTo>
                  <a:cubicBezTo>
                    <a:pt x="1372870" y="697230"/>
                    <a:pt x="1468120" y="601980"/>
                    <a:pt x="1468120" y="485140"/>
                  </a:cubicBezTo>
                  <a:cubicBezTo>
                    <a:pt x="1468120" y="368300"/>
                    <a:pt x="1372870" y="273050"/>
                    <a:pt x="1256030" y="273050"/>
                  </a:cubicBezTo>
                  <a:close/>
                  <a:moveTo>
                    <a:pt x="1256030" y="641350"/>
                  </a:moveTo>
                  <a:cubicBezTo>
                    <a:pt x="1169670" y="641350"/>
                    <a:pt x="1099820" y="571500"/>
                    <a:pt x="1099820" y="485140"/>
                  </a:cubicBezTo>
                  <a:cubicBezTo>
                    <a:pt x="1099820" y="398780"/>
                    <a:pt x="1169670" y="328930"/>
                    <a:pt x="1256030" y="328930"/>
                  </a:cubicBezTo>
                  <a:cubicBezTo>
                    <a:pt x="1342390" y="328930"/>
                    <a:pt x="1412240" y="398780"/>
                    <a:pt x="1412240" y="485140"/>
                  </a:cubicBezTo>
                  <a:cubicBezTo>
                    <a:pt x="1412240" y="571500"/>
                    <a:pt x="1342390" y="641350"/>
                    <a:pt x="1256030" y="641350"/>
                  </a:cubicBezTo>
                  <a:close/>
                  <a:moveTo>
                    <a:pt x="1830070" y="273050"/>
                  </a:moveTo>
                  <a:cubicBezTo>
                    <a:pt x="1713230" y="273050"/>
                    <a:pt x="1617980" y="368300"/>
                    <a:pt x="1617980" y="485140"/>
                  </a:cubicBezTo>
                  <a:cubicBezTo>
                    <a:pt x="1617980" y="601980"/>
                    <a:pt x="1713230" y="697230"/>
                    <a:pt x="1830070" y="697230"/>
                  </a:cubicBezTo>
                  <a:cubicBezTo>
                    <a:pt x="1946910" y="697230"/>
                    <a:pt x="2042160" y="601980"/>
                    <a:pt x="2042160" y="485140"/>
                  </a:cubicBezTo>
                  <a:cubicBezTo>
                    <a:pt x="2042160" y="368300"/>
                    <a:pt x="1946910" y="273050"/>
                    <a:pt x="1830070" y="273050"/>
                  </a:cubicBezTo>
                  <a:close/>
                  <a:moveTo>
                    <a:pt x="1830070" y="641350"/>
                  </a:moveTo>
                  <a:cubicBezTo>
                    <a:pt x="1743710" y="641350"/>
                    <a:pt x="1673860" y="571500"/>
                    <a:pt x="1673860" y="485140"/>
                  </a:cubicBezTo>
                  <a:cubicBezTo>
                    <a:pt x="1673860" y="398780"/>
                    <a:pt x="1743710" y="328930"/>
                    <a:pt x="1830070" y="328930"/>
                  </a:cubicBezTo>
                  <a:cubicBezTo>
                    <a:pt x="1916430" y="328930"/>
                    <a:pt x="1986280" y="398780"/>
                    <a:pt x="1986280" y="485140"/>
                  </a:cubicBezTo>
                  <a:cubicBezTo>
                    <a:pt x="1986280" y="571500"/>
                    <a:pt x="1915160" y="641350"/>
                    <a:pt x="1830070" y="641350"/>
                  </a:cubicBezTo>
                  <a:close/>
                  <a:moveTo>
                    <a:pt x="18502630" y="488950"/>
                  </a:moveTo>
                  <a:cubicBezTo>
                    <a:pt x="18502630" y="504190"/>
                    <a:pt x="18489930" y="516890"/>
                    <a:pt x="18474691" y="516890"/>
                  </a:cubicBezTo>
                  <a:lnTo>
                    <a:pt x="18474691" y="516890"/>
                  </a:lnTo>
                  <a:lnTo>
                    <a:pt x="18318480" y="515620"/>
                  </a:lnTo>
                  <a:lnTo>
                    <a:pt x="18318480" y="670560"/>
                  </a:lnTo>
                  <a:cubicBezTo>
                    <a:pt x="18318480" y="685800"/>
                    <a:pt x="18305780" y="698500"/>
                    <a:pt x="18290541" y="698500"/>
                  </a:cubicBezTo>
                  <a:cubicBezTo>
                    <a:pt x="18275302" y="698500"/>
                    <a:pt x="18262602" y="685800"/>
                    <a:pt x="18262602" y="670560"/>
                  </a:cubicBezTo>
                  <a:lnTo>
                    <a:pt x="18262602" y="515620"/>
                  </a:lnTo>
                  <a:lnTo>
                    <a:pt x="18106391" y="514350"/>
                  </a:lnTo>
                  <a:cubicBezTo>
                    <a:pt x="18091152" y="514350"/>
                    <a:pt x="18078452" y="501650"/>
                    <a:pt x="18078452" y="486410"/>
                  </a:cubicBezTo>
                  <a:cubicBezTo>
                    <a:pt x="18078452" y="471170"/>
                    <a:pt x="18091152" y="458470"/>
                    <a:pt x="18106391" y="458470"/>
                  </a:cubicBezTo>
                  <a:lnTo>
                    <a:pt x="18106391" y="458470"/>
                  </a:lnTo>
                  <a:lnTo>
                    <a:pt x="18262602" y="459740"/>
                  </a:lnTo>
                  <a:lnTo>
                    <a:pt x="18262602" y="302260"/>
                  </a:lnTo>
                  <a:cubicBezTo>
                    <a:pt x="18262602" y="287020"/>
                    <a:pt x="18275302" y="274320"/>
                    <a:pt x="18290541" y="274320"/>
                  </a:cubicBezTo>
                  <a:cubicBezTo>
                    <a:pt x="18305780" y="274320"/>
                    <a:pt x="18318480" y="287020"/>
                    <a:pt x="18318480" y="302260"/>
                  </a:cubicBezTo>
                  <a:lnTo>
                    <a:pt x="18318480" y="459740"/>
                  </a:lnTo>
                  <a:lnTo>
                    <a:pt x="18474691" y="461010"/>
                  </a:lnTo>
                  <a:cubicBezTo>
                    <a:pt x="18491200" y="461010"/>
                    <a:pt x="18502630" y="473710"/>
                    <a:pt x="18502630" y="488950"/>
                  </a:cubicBezTo>
                  <a:close/>
                </a:path>
              </a:pathLst>
            </a:custGeom>
            <a:solidFill>
              <a:srgbClr val="445B80"/>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ar-SA" sz="18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grpSp>
      <p:sp>
        <p:nvSpPr>
          <p:cNvPr id="7" name="TextBox 51">
            <a:extLst>
              <a:ext uri="{FF2B5EF4-FFF2-40B4-BE49-F238E27FC236}">
                <a16:creationId xmlns:a16="http://schemas.microsoft.com/office/drawing/2014/main" id="{67212F05-077D-E416-AF48-23D5471607F4}"/>
              </a:ext>
            </a:extLst>
          </p:cNvPr>
          <p:cNvSpPr txBox="1"/>
          <p:nvPr/>
        </p:nvSpPr>
        <p:spPr>
          <a:xfrm>
            <a:off x="2478537" y="1175137"/>
            <a:ext cx="12442620" cy="1107996"/>
          </a:xfrm>
          <a:prstGeom prst="rect">
            <a:avLst/>
          </a:prstGeom>
        </p:spPr>
        <p:txBody>
          <a:bodyPr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2B4467"/>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RESULT</a:t>
            </a:r>
          </a:p>
        </p:txBody>
      </p:sp>
      <p:sp>
        <p:nvSpPr>
          <p:cNvPr id="10" name="TextBox 28">
            <a:extLst>
              <a:ext uri="{FF2B5EF4-FFF2-40B4-BE49-F238E27FC236}">
                <a16:creationId xmlns:a16="http://schemas.microsoft.com/office/drawing/2014/main" id="{C4FC0E8E-F332-2F1A-8ABA-3FCEAD532248}"/>
              </a:ext>
            </a:extLst>
          </p:cNvPr>
          <p:cNvSpPr txBox="1"/>
          <p:nvPr/>
        </p:nvSpPr>
        <p:spPr>
          <a:xfrm>
            <a:off x="8103407" y="571832"/>
            <a:ext cx="1155098" cy="769441"/>
          </a:xfrm>
          <a:prstGeom prst="rect">
            <a:avLst/>
          </a:prstGeom>
          <a:noFill/>
        </p:spPr>
        <p:txBody>
          <a:bodyPr wrap="square" rtlCol="0">
            <a:spAutoFit/>
          </a:bodyPr>
          <a:lstStyle>
            <a:defPPr>
              <a:defRPr lang="en-US"/>
            </a:defPPr>
            <a:lvl1pPr algn="ctr">
              <a:defRPr b="1">
                <a:latin typeface="Roboto" pitchFamily="2" charset="0"/>
                <a:ea typeface="Roboto"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6B81A6"/>
                </a:solidFill>
                <a:effectLst>
                  <a:outerShdw blurRad="38100" dist="38100" dir="2700000" algn="tl">
                    <a:srgbClr val="000000">
                      <a:alpha val="43137"/>
                    </a:srgbClr>
                  </a:outerShdw>
                </a:effectLst>
                <a:uLnTx/>
                <a:uFillTx/>
                <a:latin typeface="Roboto" pitchFamily="2" charset="0"/>
                <a:ea typeface="Roboto" pitchFamily="2" charset="0"/>
                <a:cs typeface="+mn-cs"/>
              </a:rPr>
              <a:t>31</a:t>
            </a:r>
          </a:p>
        </p:txBody>
      </p:sp>
      <p:sp>
        <p:nvSpPr>
          <p:cNvPr id="6" name="TextBox 5">
            <a:extLst>
              <a:ext uri="{FF2B5EF4-FFF2-40B4-BE49-F238E27FC236}">
                <a16:creationId xmlns:a16="http://schemas.microsoft.com/office/drawing/2014/main" id="{A838C85A-F703-DA01-239E-FDFCF438BBE9}"/>
              </a:ext>
            </a:extLst>
          </p:cNvPr>
          <p:cNvSpPr txBox="1"/>
          <p:nvPr/>
        </p:nvSpPr>
        <p:spPr>
          <a:xfrm>
            <a:off x="1431665" y="3861928"/>
            <a:ext cx="15682556" cy="3970318"/>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Private,50.14677897003961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Local-gov,52.855744381637706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State-gov,52.91764273574939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Federal-gov,52.89754797539676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Without-pay,53.03623989080678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Never-worked,52.991796155966476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Self-emp-inc,52.86593603592781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Not-specified,52.65998669473531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Calibri"/>
                <a:ea typeface="+mn-ea"/>
                <a:cs typeface="+mn-cs"/>
              </a:rPr>
              <a:t>Self-emp-not-inc,52.774</a:t>
            </a:r>
          </a:p>
        </p:txBody>
      </p:sp>
    </p:spTree>
    <p:extLst>
      <p:ext uri="{BB962C8B-B14F-4D97-AF65-F5344CB8AC3E}">
        <p14:creationId xmlns:p14="http://schemas.microsoft.com/office/powerpoint/2010/main" val="3889436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760</TotalTime>
  <Words>5126</Words>
  <Application>Microsoft Office PowerPoint</Application>
  <PresentationFormat>Custom</PresentationFormat>
  <Paragraphs>801</Paragraphs>
  <Slides>103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Times New Roman</vt:lpstr>
      <vt:lpstr>Arial</vt:lpstr>
      <vt:lpstr>Amatic SC Bold</vt:lpstr>
      <vt:lpstr>Quicksand</vt:lpstr>
      <vt:lpstr>Calibri</vt:lpstr>
      <vt:lpstr>Haettenschweiler</vt:lpstr>
      <vt:lpstr>-apple-system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Orange Aesthetic Thesis Defense Presentation</dc:title>
  <cp:lastModifiedBy>AM .</cp:lastModifiedBy>
  <cp:revision>11</cp:revision>
  <dcterms:created xsi:type="dcterms:W3CDTF">2006-08-16T00:00:00Z</dcterms:created>
  <dcterms:modified xsi:type="dcterms:W3CDTF">2022-12-28T08:53:57Z</dcterms:modified>
  <dc:identifier>DAFVz-JhHEk</dc:identifier>
</cp:coreProperties>
</file>